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60" r:id="rId3"/>
    <p:sldId id="259" r:id="rId4"/>
    <p:sldId id="290" r:id="rId5"/>
    <p:sldId id="312" r:id="rId6"/>
    <p:sldId id="287" r:id="rId7"/>
    <p:sldId id="307" r:id="rId8"/>
    <p:sldId id="313" r:id="rId9"/>
    <p:sldId id="311" r:id="rId10"/>
    <p:sldId id="314" r:id="rId11"/>
    <p:sldId id="308" r:id="rId12"/>
    <p:sldId id="286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D6FE"/>
    <a:srgbClr val="128EB7"/>
    <a:srgbClr val="163A46"/>
    <a:srgbClr val="E6E6E6"/>
    <a:srgbClr val="FFFFFF"/>
    <a:srgbClr val="FFCCCC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680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04F2D5-FC54-4A12-B984-3292BDC34C78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5B071-A0F3-48DB-926C-12570F83BB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640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4" name="图片 283"/>
          <p:cNvPicPr>
            <a:picLocks noChangeAspect="1"/>
          </p:cNvPicPr>
          <p:nvPr userDrawn="1"/>
        </p:nvPicPr>
        <p:blipFill rotWithShape="1">
          <a:blip r:embed="rId3"/>
          <a:srcRect l="3358" r="9963"/>
          <a:stretch>
            <a:fillRect/>
          </a:stretch>
        </p:blipFill>
        <p:spPr>
          <a:xfrm>
            <a:off x="-1" y="0"/>
            <a:ext cx="12192001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6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9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2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8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1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4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77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E67A1-5C53-42BD-AB2C-709FEF61F269}" type="datetimeFigureOut">
              <a:rPr lang="zh-CN" altLang="en-US"/>
              <a:pPr>
                <a:defRPr/>
              </a:pPr>
              <a:t>2024/3/14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363" y="6356746"/>
            <a:ext cx="3861276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74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A80EFF5-4C64-44AF-903C-4654B01C43E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405209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rcRect t="62945"/>
          <a:stretch>
            <a:fillRect/>
          </a:stretch>
        </p:blipFill>
        <p:spPr>
          <a:xfrm rot="10800000">
            <a:off x="9965586" y="5995046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E7AE73DE-7CD4-47A7-8C90-4483ECCBD5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3" name="任意多边形 12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2" y="179921"/>
            <a:ext cx="202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数组广播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7AE73DE-7CD4-47A7-8C90-4483ECCBD5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1" y="179921"/>
            <a:ext cx="3417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数组与标量间的运算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7AE73DE-7CD4-47A7-8C90-4483ECCBD5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5166360" y="147102"/>
            <a:ext cx="1859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预防措施</a:t>
            </a:r>
          </a:p>
        </p:txBody>
      </p:sp>
      <p:sp>
        <p:nvSpPr>
          <p:cNvPr id="10" name="椭圆 9"/>
          <p:cNvSpPr/>
          <p:nvPr userDrawn="1"/>
        </p:nvSpPr>
        <p:spPr>
          <a:xfrm>
            <a:off x="6265714" y="730057"/>
            <a:ext cx="99469" cy="994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5983599" y="74921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>
            <a:off x="6133324" y="74921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5816538" y="74739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原创设计师QQ69613753    _4"/>
          <p:cNvCxnSpPr/>
          <p:nvPr/>
        </p:nvCxnSpPr>
        <p:spPr>
          <a:xfrm>
            <a:off x="2859618" y="2932373"/>
            <a:ext cx="6903279" cy="0"/>
          </a:xfrm>
          <a:prstGeom prst="line">
            <a:avLst/>
          </a:prstGeom>
          <a:ln w="25400">
            <a:gradFill>
              <a:gsLst>
                <a:gs pos="71000">
                  <a:srgbClr val="B6C6DD"/>
                </a:gs>
                <a:gs pos="0">
                  <a:schemeClr val="bg1">
                    <a:alpha val="0"/>
                  </a:schemeClr>
                </a:gs>
                <a:gs pos="100000">
                  <a:srgbClr val="425C8F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5"/>
          <p:cNvCxnSpPr/>
          <p:nvPr/>
        </p:nvCxnSpPr>
        <p:spPr>
          <a:xfrm rot="16200000" flipH="1" flipV="1">
            <a:off x="3345335" y="1171543"/>
            <a:ext cx="1508105" cy="2013554"/>
          </a:xfrm>
          <a:prstGeom prst="bentConnector4">
            <a:avLst>
              <a:gd name="adj1" fmla="val -38005"/>
              <a:gd name="adj2" fmla="val 112041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989612" y="3104969"/>
            <a:ext cx="6863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cs typeface="+mn-ea"/>
              </a:rPr>
              <a:t>  </a:t>
            </a:r>
            <a:r>
              <a:rPr lang="zh-CN" altLang="en-US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cs typeface="+mn-ea"/>
              </a:rPr>
              <a:t>使用统计图表展示数据</a:t>
            </a:r>
          </a:p>
        </p:txBody>
      </p:sp>
      <p:sp>
        <p:nvSpPr>
          <p:cNvPr id="15" name="矩形 9"/>
          <p:cNvSpPr>
            <a:spLocks noChangeArrowheads="1"/>
          </p:cNvSpPr>
          <p:nvPr/>
        </p:nvSpPr>
        <p:spPr bwMode="auto">
          <a:xfrm>
            <a:off x="3722204" y="4062366"/>
            <a:ext cx="5045517" cy="1217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>
              <a:buNone/>
            </a:pP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绘制常见图表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>
              <a:buNone/>
            </a:pPr>
            <a:endParaRPr lang="en-US" altLang="zh-CN" sz="36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233744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" name="平行四边形 18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2" name="Freeform 64"/>
          <p:cNvSpPr/>
          <p:nvPr/>
        </p:nvSpPr>
        <p:spPr bwMode="auto">
          <a:xfrm rot="5400000">
            <a:off x="2623517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271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76" name="平行四边形 75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8937" y="6383107"/>
            <a:ext cx="3667020" cy="118667"/>
            <a:chOff x="144854" y="6541267"/>
            <a:chExt cx="3667020" cy="118667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144854" y="6541267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1665262" y="1352550"/>
            <a:ext cx="293835" cy="4330700"/>
            <a:chOff x="11665262" y="1352550"/>
            <a:chExt cx="293835" cy="43307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224324" y="1255748"/>
            <a:ext cx="293835" cy="4330700"/>
            <a:chOff x="11665262" y="1352550"/>
            <a:chExt cx="293835" cy="43307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130" name="组合 129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132" name="组合 131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135" name="六边形 134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六边形 135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六边形 136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3" name="六边形 132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34" name="六边形 133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31" name="六边形 130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139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0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1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2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3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4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5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6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7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8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0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1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58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62" name="Rectangle 5"/>
          <p:cNvSpPr>
            <a:spLocks noChangeArrowheads="1"/>
          </p:cNvSpPr>
          <p:nvPr/>
        </p:nvSpPr>
        <p:spPr bwMode="auto">
          <a:xfrm>
            <a:off x="8168105" y="672657"/>
            <a:ext cx="3088987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50" i="0" u="none" strike="noStrike" cap="none" normalizeH="0" baseline="0" dirty="0">
                <a:ln>
                  <a:noFill/>
                </a:ln>
                <a:solidFill>
                  <a:srgbClr val="00B4EB"/>
                </a:solidFill>
                <a:effectLst/>
                <a:latin typeface="+mn-lt"/>
                <a:cs typeface="+mn-ea"/>
                <a:sym typeface="+mn-lt"/>
              </a:rPr>
              <a:t>10110110001010111000101110100111000110100</a:t>
            </a:r>
            <a:endParaRPr kumimoji="0" lang="zh-CN" altLang="zh-CN" sz="1200" i="0" u="none" strike="noStrike" cap="none" normalizeH="0" baseline="0" dirty="0">
              <a:ln>
                <a:noFill/>
              </a:ln>
              <a:solidFill>
                <a:srgbClr val="00B4EB"/>
              </a:solidFill>
              <a:effectLst/>
              <a:latin typeface="+mn-lt"/>
              <a:cs typeface="+mn-ea"/>
              <a:sym typeface="+mn-lt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6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1" y="513066"/>
            <a:ext cx="993380" cy="740122"/>
          </a:xfrm>
          <a:prstGeom prst="rect">
            <a:avLst/>
          </a:prstGeom>
        </p:spPr>
      </p:pic>
      <p:pic>
        <p:nvPicPr>
          <p:cNvPr id="291" name="Picture 1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261" y="2522486"/>
            <a:ext cx="3287944" cy="3287944"/>
          </a:xfrm>
          <a:prstGeom prst="rect">
            <a:avLst/>
          </a:prstGeom>
        </p:spPr>
      </p:pic>
      <p:sp>
        <p:nvSpPr>
          <p:cNvPr id="168" name="TextBox 84">
            <a:extLst>
              <a:ext uri="{FF2B5EF4-FFF2-40B4-BE49-F238E27FC236}">
                <a16:creationId xmlns:a16="http://schemas.microsoft.com/office/drawing/2014/main" id="{504346C4-5B76-4805-B433-88C15E59CA06}"/>
              </a:ext>
            </a:extLst>
          </p:cNvPr>
          <p:cNvSpPr txBox="1"/>
          <p:nvPr/>
        </p:nvSpPr>
        <p:spPr>
          <a:xfrm>
            <a:off x="3205091" y="1653695"/>
            <a:ext cx="6277619" cy="10156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600" b="1" spc="300" dirty="0">
                <a:solidFill>
                  <a:srgbClr val="FFFFFF"/>
                </a:solidFill>
                <a:cs typeface="+mn-ea"/>
                <a:sym typeface="+mn-lt"/>
              </a:rPr>
              <a:t>大数据分析处理</a:t>
            </a:r>
            <a:endParaRPr lang="zh-CN" altLang="en-US" sz="6000" spc="3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pic>
        <p:nvPicPr>
          <p:cNvPr id="169" name="图片 168">
            <a:extLst>
              <a:ext uri="{FF2B5EF4-FFF2-40B4-BE49-F238E27FC236}">
                <a16:creationId xmlns:a16="http://schemas.microsoft.com/office/drawing/2014/main" id="{0172F232-689C-4BA2-B576-DD74B58440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07768" y="51164"/>
            <a:ext cx="875125" cy="742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1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95BD73C-B571-4505-AFD2-6268B80041D2}"/>
              </a:ext>
            </a:extLst>
          </p:cNvPr>
          <p:cNvSpPr txBox="1"/>
          <p:nvPr/>
        </p:nvSpPr>
        <p:spPr>
          <a:xfrm>
            <a:off x="215842" y="179921"/>
            <a:ext cx="2679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>
              <a:buClr>
                <a:srgbClr val="000066"/>
              </a:buClr>
              <a:defRPr/>
            </a:pPr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饼图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3990C9-3FC0-480D-BD07-B023219CAE40}"/>
              </a:ext>
            </a:extLst>
          </p:cNvPr>
          <p:cNvSpPr txBox="1"/>
          <p:nvPr/>
        </p:nvSpPr>
        <p:spPr>
          <a:xfrm>
            <a:off x="1098869" y="1264748"/>
            <a:ext cx="10250716" cy="14227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2000" i="1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matplotlib.pyplot.</a:t>
            </a:r>
            <a:r>
              <a:rPr lang="en-US" altLang="zh-CN" sz="2000" b="1" i="1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pie</a:t>
            </a:r>
            <a:r>
              <a:rPr lang="en-US" altLang="zh-CN" sz="2000" i="1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(x, explode=None, labels=None, colors=None, autopct=None, pctdistance=0.6, shadow=False, labeldistance=1.1, startangle=None, radius=None, … 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0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常用参数及说明如下表所示。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94D7E84-93A1-4AE4-8F65-E0CB5F7152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229582"/>
              </p:ext>
            </p:extLst>
          </p:nvPr>
        </p:nvGraphicFramePr>
        <p:xfrm>
          <a:off x="950587" y="2915485"/>
          <a:ext cx="10250716" cy="31988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3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5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40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77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1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参数名称</a:t>
                      </a:r>
                      <a:endParaRPr lang="zh-CN" sz="20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28751" marR="28751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说明</a:t>
                      </a:r>
                      <a:endParaRPr lang="zh-CN" sz="20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28751" marR="28751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参数名称</a:t>
                      </a:r>
                      <a:endParaRPr lang="zh-CN" sz="20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28751" marR="28751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说明</a:t>
                      </a:r>
                      <a:endParaRPr lang="zh-CN" sz="20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28751" marR="28751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x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28751" marR="28751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接收</a:t>
                      </a:r>
                      <a:r>
                        <a:rPr lang="en-US" sz="1800" kern="100" dirty="0">
                          <a:effectLst/>
                        </a:rPr>
                        <a:t>array</a:t>
                      </a:r>
                      <a:r>
                        <a:rPr lang="zh-CN" sz="1800" kern="100" dirty="0">
                          <a:effectLst/>
                        </a:rPr>
                        <a:t>。表示用于绘制</a:t>
                      </a:r>
                      <a:r>
                        <a:rPr lang="zh-CN" altLang="en-US" sz="1800" kern="100" dirty="0">
                          <a:effectLst/>
                        </a:rPr>
                        <a:t>饼</a:t>
                      </a:r>
                      <a:r>
                        <a:rPr lang="zh-CN" sz="1800" kern="100" dirty="0">
                          <a:effectLst/>
                        </a:rPr>
                        <a:t>的数据。无默认。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28751" marR="28751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autopct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28751" marR="28751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接收特定</a:t>
                      </a:r>
                      <a:r>
                        <a:rPr lang="en-US" sz="1800" kern="100" dirty="0">
                          <a:effectLst/>
                        </a:rPr>
                        <a:t>string</a:t>
                      </a:r>
                      <a:r>
                        <a:rPr lang="zh-CN" sz="1800" kern="100" dirty="0">
                          <a:effectLst/>
                        </a:rPr>
                        <a:t>。指定数值的显示方式。默认为</a:t>
                      </a:r>
                      <a:r>
                        <a:rPr lang="en-US" sz="1800" kern="100" dirty="0">
                          <a:effectLst/>
                        </a:rPr>
                        <a:t>None</a:t>
                      </a:r>
                      <a:r>
                        <a:rPr lang="zh-CN" sz="1800" kern="100" dirty="0">
                          <a:effectLst/>
                        </a:rPr>
                        <a:t>。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28751" marR="28751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0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explode</a:t>
                      </a:r>
                      <a:endParaRPr lang="zh-CN" sz="18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28751" marR="28751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接收</a:t>
                      </a:r>
                      <a:r>
                        <a:rPr lang="en-US" sz="1800" kern="100" dirty="0">
                          <a:effectLst/>
                        </a:rPr>
                        <a:t>array</a:t>
                      </a:r>
                      <a:r>
                        <a:rPr lang="zh-CN" sz="1800" kern="100" dirty="0">
                          <a:effectLst/>
                        </a:rPr>
                        <a:t>。表示指定项离饼图圆心为</a:t>
                      </a:r>
                      <a:r>
                        <a:rPr lang="en-US" sz="1800" kern="100" dirty="0">
                          <a:effectLst/>
                        </a:rPr>
                        <a:t>n</a:t>
                      </a:r>
                      <a:r>
                        <a:rPr lang="zh-CN" sz="1800" kern="100" dirty="0">
                          <a:effectLst/>
                        </a:rPr>
                        <a:t>个半径。默认为</a:t>
                      </a:r>
                      <a:r>
                        <a:rPr lang="en-US" sz="1800" kern="100" dirty="0">
                          <a:effectLst/>
                        </a:rPr>
                        <a:t>None</a:t>
                      </a:r>
                      <a:r>
                        <a:rPr lang="zh-CN" sz="1800" kern="100" dirty="0">
                          <a:effectLst/>
                        </a:rPr>
                        <a:t>。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28751" marR="28751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pctdistance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28751" marR="28751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接收</a:t>
                      </a:r>
                      <a:r>
                        <a:rPr lang="en-US" sz="1800" kern="100" dirty="0">
                          <a:effectLst/>
                        </a:rPr>
                        <a:t>float</a:t>
                      </a:r>
                      <a:r>
                        <a:rPr lang="zh-CN" sz="1800" kern="100" dirty="0">
                          <a:effectLst/>
                        </a:rPr>
                        <a:t>。指定每一项的比例和距离饼图圆心</a:t>
                      </a:r>
                      <a:r>
                        <a:rPr lang="en-US" sz="1800" kern="100" dirty="0">
                          <a:effectLst/>
                        </a:rPr>
                        <a:t>n</a:t>
                      </a:r>
                      <a:r>
                        <a:rPr lang="zh-CN" sz="1800" kern="100" dirty="0">
                          <a:effectLst/>
                        </a:rPr>
                        <a:t>个半径。默认为</a:t>
                      </a:r>
                      <a:r>
                        <a:rPr lang="en-US" sz="1800" kern="100" dirty="0">
                          <a:effectLst/>
                        </a:rPr>
                        <a:t>0.6</a:t>
                      </a:r>
                      <a:r>
                        <a:rPr lang="zh-CN" sz="1800" kern="100" dirty="0">
                          <a:effectLst/>
                        </a:rPr>
                        <a:t>。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28751" marR="28751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0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labels</a:t>
                      </a:r>
                      <a:endParaRPr lang="zh-CN" sz="18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28751" marR="28751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接收</a:t>
                      </a:r>
                      <a:r>
                        <a:rPr lang="en-US" sz="1800" kern="100" dirty="0">
                          <a:effectLst/>
                        </a:rPr>
                        <a:t>array</a:t>
                      </a:r>
                      <a:r>
                        <a:rPr lang="zh-CN" sz="1800" kern="100" dirty="0">
                          <a:effectLst/>
                        </a:rPr>
                        <a:t>。指定每一项的名称。默认为</a:t>
                      </a:r>
                      <a:r>
                        <a:rPr lang="en-US" sz="1800" kern="100" dirty="0">
                          <a:effectLst/>
                        </a:rPr>
                        <a:t>None</a:t>
                      </a:r>
                      <a:r>
                        <a:rPr lang="zh-CN" sz="1800" kern="100" dirty="0">
                          <a:effectLst/>
                        </a:rPr>
                        <a:t>。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28751" marR="28751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labeldistance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28751" marR="28751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接收</a:t>
                      </a:r>
                      <a:r>
                        <a:rPr lang="en-US" sz="1800" kern="100" dirty="0">
                          <a:effectLst/>
                        </a:rPr>
                        <a:t>float</a:t>
                      </a:r>
                      <a:r>
                        <a:rPr lang="zh-CN" sz="1800" kern="100" dirty="0">
                          <a:effectLst/>
                        </a:rPr>
                        <a:t>。指定每一项的名称和距离饼图圆心多少个半径。默认为</a:t>
                      </a:r>
                      <a:r>
                        <a:rPr lang="en-US" sz="1800" kern="100" dirty="0">
                          <a:effectLst/>
                        </a:rPr>
                        <a:t>1.1</a:t>
                      </a:r>
                      <a:r>
                        <a:rPr lang="zh-CN" sz="1800" kern="100" dirty="0">
                          <a:effectLst/>
                        </a:rPr>
                        <a:t>。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28751" marR="28751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80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color</a:t>
                      </a:r>
                      <a:endParaRPr lang="zh-CN" sz="18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28751" marR="28751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接收特定</a:t>
                      </a:r>
                      <a:r>
                        <a:rPr lang="en-US" sz="1800" kern="100" dirty="0">
                          <a:effectLst/>
                        </a:rPr>
                        <a:t>string</a:t>
                      </a:r>
                      <a:r>
                        <a:rPr lang="zh-CN" sz="1800" kern="100" dirty="0">
                          <a:effectLst/>
                        </a:rPr>
                        <a:t>或者包含颜色字符串的</a:t>
                      </a:r>
                      <a:r>
                        <a:rPr lang="en-US" sz="1800" kern="100" dirty="0">
                          <a:effectLst/>
                        </a:rPr>
                        <a:t>array</a:t>
                      </a:r>
                      <a:r>
                        <a:rPr lang="zh-CN" sz="1800" kern="100" dirty="0">
                          <a:effectLst/>
                        </a:rPr>
                        <a:t>。表示饼图颜色。默认为</a:t>
                      </a:r>
                      <a:r>
                        <a:rPr lang="en-US" sz="1800" kern="100" dirty="0">
                          <a:effectLst/>
                        </a:rPr>
                        <a:t>None</a:t>
                      </a:r>
                      <a:r>
                        <a:rPr lang="zh-CN" sz="1800" kern="100" dirty="0">
                          <a:effectLst/>
                        </a:rPr>
                        <a:t>。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28751" marR="28751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radius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28751" marR="28751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接收</a:t>
                      </a:r>
                      <a:r>
                        <a:rPr lang="en-US" sz="1800" kern="100" dirty="0">
                          <a:effectLst/>
                        </a:rPr>
                        <a:t>float</a:t>
                      </a:r>
                      <a:r>
                        <a:rPr lang="zh-CN" sz="1800" kern="100" dirty="0">
                          <a:effectLst/>
                        </a:rPr>
                        <a:t>。表示饼图的半径。默认为</a:t>
                      </a:r>
                      <a:r>
                        <a:rPr lang="en-US" sz="1800" kern="100" dirty="0">
                          <a:effectLst/>
                        </a:rPr>
                        <a:t>1</a:t>
                      </a:r>
                      <a:r>
                        <a:rPr lang="zh-CN" sz="1800" kern="100" dirty="0">
                          <a:effectLst/>
                        </a:rPr>
                        <a:t>。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28751" marR="28751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68838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7A97A95-7A94-4863-B1CD-2AFE8E64B807}"/>
              </a:ext>
            </a:extLst>
          </p:cNvPr>
          <p:cNvSpPr txBox="1"/>
          <p:nvPr/>
        </p:nvSpPr>
        <p:spPr>
          <a:xfrm>
            <a:off x="215842" y="179921"/>
            <a:ext cx="2679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>
              <a:buClr>
                <a:srgbClr val="000066"/>
              </a:buClr>
              <a:defRPr/>
            </a:pPr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饼图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B4B82C1D-5622-4B69-8E9D-F6246DEB2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174" y="1481818"/>
            <a:ext cx="10299651" cy="461389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data = pd.read_excel(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+mn-ea"/>
                <a:cs typeface="宋体" panose="02010600030101010101" pitchFamily="2" charset="-122"/>
              </a:rPr>
              <a:t>'sale.xlsx'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,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+mn-ea"/>
                <a:cs typeface="宋体" panose="02010600030101010101" pitchFamily="2" charset="-122"/>
              </a:rPr>
              <a:t>encoding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= 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+mn-ea"/>
                <a:cs typeface="宋体" panose="02010600030101010101" pitchFamily="2" charset="-122"/>
              </a:rPr>
              <a:t>'gbk'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)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values = data[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+mn-ea"/>
                <a:cs typeface="宋体" panose="02010600030101010101" pitchFamily="2" charset="-122"/>
              </a:rPr>
              <a:t>'saleCount'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]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label=data[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+mn-ea"/>
                <a:cs typeface="宋体" panose="02010600030101010101" pitchFamily="2" charset="-122"/>
              </a:rPr>
              <a:t>'No'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]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explode = [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cs typeface="宋体" panose="02010600030101010101" pitchFamily="2" charset="-122"/>
              </a:rPr>
              <a:t>0.01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,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cs typeface="宋体" panose="02010600030101010101" pitchFamily="2" charset="-122"/>
              </a:rPr>
              <a:t>0.01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,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cs typeface="宋体" panose="02010600030101010101" pitchFamily="2" charset="-122"/>
              </a:rPr>
              <a:t>0.01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,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cs typeface="宋体" panose="02010600030101010101" pitchFamily="2" charset="-122"/>
              </a:rPr>
              <a:t>0.01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,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cs typeface="宋体" panose="02010600030101010101" pitchFamily="2" charset="-122"/>
              </a:rPr>
              <a:t>0.01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,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cs typeface="宋体" panose="02010600030101010101" pitchFamily="2" charset="-122"/>
              </a:rPr>
              <a:t>0.01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,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cs typeface="宋体" panose="02010600030101010101" pitchFamily="2" charset="-122"/>
              </a:rPr>
              <a:t>0.01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,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cs typeface="宋体" panose="02010600030101010101" pitchFamily="2" charset="-122"/>
              </a:rPr>
              <a:t>0.01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]</a:t>
            </a:r>
            <a:r>
              <a:rPr kumimoji="0" lang="zh-CN" altLang="zh-CN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+mn-ea"/>
                <a:cs typeface="宋体" panose="02010600030101010101" pitchFamily="2" charset="-122"/>
              </a:rPr>
              <a:t>## 设定各项离心n个半径</a:t>
            </a:r>
            <a:br>
              <a:rPr kumimoji="0" lang="zh-CN" altLang="zh-CN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+mn-ea"/>
                <a:cs typeface="宋体" panose="02010600030101010101" pitchFamily="2" charset="-122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plt.figure(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+mn-ea"/>
                <a:cs typeface="宋体" panose="02010600030101010101" pitchFamily="2" charset="-122"/>
              </a:rPr>
              <a:t>figsize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=(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cs typeface="宋体" panose="02010600030101010101" pitchFamily="2" charset="-122"/>
              </a:rPr>
              <a:t>6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,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cs typeface="宋体" panose="02010600030101010101" pitchFamily="2" charset="-122"/>
              </a:rPr>
              <a:t>6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))</a:t>
            </a:r>
            <a:r>
              <a:rPr kumimoji="0" lang="zh-CN" altLang="zh-CN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+mn-ea"/>
                <a:cs typeface="宋体" panose="02010600030101010101" pitchFamily="2" charset="-122"/>
              </a:rPr>
              <a:t>## 将画布设定为正方形，则绘制的饼图是正圆</a:t>
            </a:r>
            <a:br>
              <a:rPr kumimoji="0" lang="zh-CN" altLang="zh-CN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+mn-ea"/>
                <a:cs typeface="宋体" panose="02010600030101010101" pitchFamily="2" charset="-122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plt.pie(values,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+mn-ea"/>
                <a:cs typeface="宋体" panose="02010600030101010101" pitchFamily="2" charset="-122"/>
              </a:rPr>
              <a:t>explode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=explode,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+mn-ea"/>
                <a:cs typeface="宋体" panose="02010600030101010101" pitchFamily="2" charset="-122"/>
              </a:rPr>
              <a:t>labels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=label,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+mn-ea"/>
                <a:cs typeface="宋体" panose="02010600030101010101" pitchFamily="2" charset="-122"/>
              </a:rPr>
              <a:t>autopct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=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+mn-ea"/>
                <a:cs typeface="宋体" panose="02010600030101010101" pitchFamily="2" charset="-122"/>
              </a:rPr>
              <a:t>'%1.1f%%'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)</a:t>
            </a:r>
            <a:r>
              <a:rPr kumimoji="0" lang="zh-CN" altLang="zh-CN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+mn-ea"/>
                <a:cs typeface="宋体" panose="02010600030101010101" pitchFamily="2" charset="-122"/>
              </a:rPr>
              <a:t>## 绘制饼图</a:t>
            </a:r>
            <a:br>
              <a:rPr kumimoji="0" lang="zh-CN" altLang="zh-CN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+mn-ea"/>
                <a:cs typeface="宋体" panose="02010600030101010101" pitchFamily="2" charset="-122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plt.title(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+mn-ea"/>
                <a:cs typeface="宋体" panose="02010600030101010101" pitchFamily="2" charset="-122"/>
              </a:rPr>
              <a:t>'shanghai'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)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plt.savefig(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+mn-ea"/>
                <a:cs typeface="宋体" panose="02010600030101010101" pitchFamily="2" charset="-122"/>
              </a:rPr>
              <a:t>'tmp/pie.jpg'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)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plt.show()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ea"/>
              <a:cs typeface="宋体" panose="02010600030101010101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dirty="0">
              <a:solidFill>
                <a:srgbClr val="000000"/>
              </a:solidFill>
              <a:latin typeface="+mn-ea"/>
              <a:cs typeface="宋体" panose="02010600030101010101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cs typeface="宋体" panose="02010600030101010101" pitchFamily="2" charset="-122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67F64F7-F7AB-4C5B-8A40-9A6C2EFE1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706" y="3991026"/>
            <a:ext cx="6163119" cy="21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67887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原创设计师QQ69613753    _4"/>
          <p:cNvCxnSpPr/>
          <p:nvPr/>
        </p:nvCxnSpPr>
        <p:spPr>
          <a:xfrm>
            <a:off x="2258229" y="3807425"/>
            <a:ext cx="7691188" cy="0"/>
          </a:xfrm>
          <a:prstGeom prst="line">
            <a:avLst/>
          </a:prstGeom>
          <a:ln w="25400">
            <a:gradFill>
              <a:gsLst>
                <a:gs pos="54000">
                  <a:srgbClr val="61D6FE"/>
                </a:gs>
                <a:gs pos="0">
                  <a:schemeClr val="bg1">
                    <a:alpha val="0"/>
                  </a:schemeClr>
                </a:gs>
                <a:gs pos="100000">
                  <a:schemeClr val="accent5">
                    <a:lumMod val="20000"/>
                    <a:lumOff val="80000"/>
                    <a:alpha val="7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704751" y="2289364"/>
            <a:ext cx="57112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spc="600" dirty="0">
                <a:gradFill flip="none" rotWithShape="1">
                  <a:gsLst>
                    <a:gs pos="60000">
                      <a:schemeClr val="accent5">
                        <a:lumMod val="20000"/>
                        <a:lumOff val="80000"/>
                      </a:schemeClr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谢谢观看！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233744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" name="平行四边形 18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2" name="Freeform 64"/>
          <p:cNvSpPr/>
          <p:nvPr/>
        </p:nvSpPr>
        <p:spPr bwMode="auto">
          <a:xfrm rot="5400000">
            <a:off x="2623517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271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76" name="平行四边形 75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8937" y="6383107"/>
            <a:ext cx="3667020" cy="118667"/>
            <a:chOff x="144854" y="6541267"/>
            <a:chExt cx="3667020" cy="118667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144854" y="6541267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1665262" y="1352550"/>
            <a:ext cx="293835" cy="4330700"/>
            <a:chOff x="11665262" y="1352550"/>
            <a:chExt cx="293835" cy="43307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224324" y="1255748"/>
            <a:ext cx="293835" cy="4330700"/>
            <a:chOff x="11665262" y="1352550"/>
            <a:chExt cx="293835" cy="43307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130" name="组合 129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132" name="组合 131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135" name="六边形 134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六边形 135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六边形 136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3" name="六边形 132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34" name="六边形 133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31" name="六边形 130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139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0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1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2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3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4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5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6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7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8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0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1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58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6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212" y="834240"/>
            <a:ext cx="993380" cy="740122"/>
          </a:xfrm>
          <a:prstGeom prst="rect">
            <a:avLst/>
          </a:prstGeom>
        </p:spPr>
      </p:pic>
      <p:pic>
        <p:nvPicPr>
          <p:cNvPr id="291" name="Picture 1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261" y="2522486"/>
            <a:ext cx="3287944" cy="3287944"/>
          </a:xfrm>
          <a:prstGeom prst="rect">
            <a:avLst/>
          </a:prstGeom>
        </p:spPr>
      </p:pic>
      <p:pic>
        <p:nvPicPr>
          <p:cNvPr id="168" name="图片 167">
            <a:extLst>
              <a:ext uri="{FF2B5EF4-FFF2-40B4-BE49-F238E27FC236}">
                <a16:creationId xmlns:a16="http://schemas.microsoft.com/office/drawing/2014/main" id="{E5EBD6F7-8443-4A41-9454-9E9724BA45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16" b="22833"/>
          <a:stretch/>
        </p:blipFill>
        <p:spPr>
          <a:xfrm>
            <a:off x="11288632" y="50272"/>
            <a:ext cx="805852" cy="57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377150" y="1805461"/>
            <a:ext cx="3016936" cy="3016934"/>
            <a:chOff x="1008964" y="1741961"/>
            <a:chExt cx="3401622" cy="3401620"/>
          </a:xfrm>
        </p:grpSpPr>
        <p:grpSp>
          <p:nvGrpSpPr>
            <p:cNvPr id="17" name="组合 16"/>
            <p:cNvGrpSpPr/>
            <p:nvPr/>
          </p:nvGrpSpPr>
          <p:grpSpPr>
            <a:xfrm>
              <a:off x="1008964" y="1741961"/>
              <a:ext cx="3401622" cy="3401620"/>
              <a:chOff x="1413324" y="1664562"/>
              <a:chExt cx="1381545" cy="1381544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1413324" y="1664562"/>
                <a:ext cx="1381545" cy="1381544"/>
              </a:xfrm>
              <a:prstGeom prst="ellipse">
                <a:avLst/>
              </a:prstGeom>
              <a:gradFill flip="none" rotWithShape="1">
                <a:gsLst>
                  <a:gs pos="65000">
                    <a:srgbClr val="01E2BC">
                      <a:alpha val="0"/>
                    </a:srgbClr>
                  </a:gs>
                  <a:gs pos="100000">
                    <a:srgbClr val="01E2BC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1516201" y="1767441"/>
                <a:ext cx="1175791" cy="1175790"/>
              </a:xfrm>
              <a:prstGeom prst="ellipse">
                <a:avLst/>
              </a:prstGeom>
              <a:noFill/>
              <a:ln>
                <a:solidFill>
                  <a:srgbClr val="2A9995"/>
                </a:solidFill>
              </a:ln>
              <a:effectLst>
                <a:glow rad="38100">
                  <a:srgbClr val="01E2BC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grpSp>
            <p:nvGrpSpPr>
              <p:cNvPr id="20" name="组合 19"/>
              <p:cNvGrpSpPr/>
              <p:nvPr/>
            </p:nvGrpSpPr>
            <p:grpSpPr>
              <a:xfrm>
                <a:off x="1600082" y="1814734"/>
                <a:ext cx="1008029" cy="1081197"/>
                <a:chOff x="4981968" y="4909761"/>
                <a:chExt cx="561350" cy="602097"/>
              </a:xfrm>
              <a:solidFill>
                <a:schemeClr val="bg1"/>
              </a:solidFill>
              <a:effectLst>
                <a:glow rad="50800">
                  <a:schemeClr val="bg1">
                    <a:alpha val="10000"/>
                  </a:schemeClr>
                </a:glow>
              </a:effectLst>
            </p:grpSpPr>
            <p:sp>
              <p:nvSpPr>
                <p:cNvPr id="24" name="任意多边形 23"/>
                <p:cNvSpPr/>
                <p:nvPr/>
              </p:nvSpPr>
              <p:spPr>
                <a:xfrm>
                  <a:off x="4981968" y="4909761"/>
                  <a:ext cx="561350" cy="194436"/>
                </a:xfrm>
                <a:custGeom>
                  <a:avLst/>
                  <a:gdLst>
                    <a:gd name="connsiteX0" fmla="*/ 280675 w 561350"/>
                    <a:gd name="connsiteY0" fmla="*/ 0 h 194436"/>
                    <a:gd name="connsiteX1" fmla="*/ 558070 w 561350"/>
                    <a:gd name="connsiteY1" fmla="*/ 183869 h 194436"/>
                    <a:gd name="connsiteX2" fmla="*/ 561350 w 561350"/>
                    <a:gd name="connsiteY2" fmla="*/ 194436 h 194436"/>
                    <a:gd name="connsiteX3" fmla="*/ 528660 w 561350"/>
                    <a:gd name="connsiteY3" fmla="*/ 194436 h 194436"/>
                    <a:gd name="connsiteX4" fmla="*/ 504584 w 561350"/>
                    <a:gd name="connsiteY4" fmla="*/ 150079 h 194436"/>
                    <a:gd name="connsiteX5" fmla="*/ 280675 w 561350"/>
                    <a:gd name="connsiteY5" fmla="*/ 31028 h 194436"/>
                    <a:gd name="connsiteX6" fmla="*/ 56766 w 561350"/>
                    <a:gd name="connsiteY6" fmla="*/ 150079 h 194436"/>
                    <a:gd name="connsiteX7" fmla="*/ 32690 w 561350"/>
                    <a:gd name="connsiteY7" fmla="*/ 194436 h 194436"/>
                    <a:gd name="connsiteX8" fmla="*/ 0 w 561350"/>
                    <a:gd name="connsiteY8" fmla="*/ 194436 h 194436"/>
                    <a:gd name="connsiteX9" fmla="*/ 3280 w 561350"/>
                    <a:gd name="connsiteY9" fmla="*/ 183869 h 194436"/>
                    <a:gd name="connsiteX10" fmla="*/ 280675 w 561350"/>
                    <a:gd name="connsiteY10" fmla="*/ 0 h 194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61350" h="194436">
                      <a:moveTo>
                        <a:pt x="280675" y="0"/>
                      </a:moveTo>
                      <a:cubicBezTo>
                        <a:pt x="405375" y="0"/>
                        <a:pt x="512368" y="75817"/>
                        <a:pt x="558070" y="183869"/>
                      </a:cubicBezTo>
                      <a:lnTo>
                        <a:pt x="561350" y="194436"/>
                      </a:lnTo>
                      <a:lnTo>
                        <a:pt x="528660" y="194436"/>
                      </a:lnTo>
                      <a:lnTo>
                        <a:pt x="504584" y="150079"/>
                      </a:lnTo>
                      <a:cubicBezTo>
                        <a:pt x="456059" y="78252"/>
                        <a:pt x="373882" y="31028"/>
                        <a:pt x="280675" y="31028"/>
                      </a:cubicBezTo>
                      <a:cubicBezTo>
                        <a:pt x="187468" y="31028"/>
                        <a:pt x="105292" y="78252"/>
                        <a:pt x="56766" y="150079"/>
                      </a:cubicBezTo>
                      <a:lnTo>
                        <a:pt x="32690" y="194436"/>
                      </a:lnTo>
                      <a:lnTo>
                        <a:pt x="0" y="194436"/>
                      </a:lnTo>
                      <a:lnTo>
                        <a:pt x="3280" y="183869"/>
                      </a:lnTo>
                      <a:cubicBezTo>
                        <a:pt x="48983" y="75817"/>
                        <a:pt x="155975" y="0"/>
                        <a:pt x="28067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b="1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26" name="任意多边形 25"/>
                <p:cNvSpPr/>
                <p:nvPr/>
              </p:nvSpPr>
              <p:spPr>
                <a:xfrm>
                  <a:off x="5028091" y="5397417"/>
                  <a:ext cx="132191" cy="92909"/>
                </a:xfrm>
                <a:custGeom>
                  <a:avLst/>
                  <a:gdLst>
                    <a:gd name="connsiteX0" fmla="*/ 0 w 132191"/>
                    <a:gd name="connsiteY0" fmla="*/ 0 h 92909"/>
                    <a:gd name="connsiteX1" fmla="*/ 40042 w 132191"/>
                    <a:gd name="connsiteY1" fmla="*/ 0 h 92909"/>
                    <a:gd name="connsiteX2" fmla="*/ 43618 w 132191"/>
                    <a:gd name="connsiteY2" fmla="*/ 4334 h 92909"/>
                    <a:gd name="connsiteX3" fmla="*/ 129449 w 132191"/>
                    <a:gd name="connsiteY3" fmla="*/ 62202 h 92909"/>
                    <a:gd name="connsiteX4" fmla="*/ 132191 w 132191"/>
                    <a:gd name="connsiteY4" fmla="*/ 63053 h 92909"/>
                    <a:gd name="connsiteX5" fmla="*/ 124191 w 132191"/>
                    <a:gd name="connsiteY5" fmla="*/ 92909 h 92909"/>
                    <a:gd name="connsiteX6" fmla="*/ 117372 w 132191"/>
                    <a:gd name="connsiteY6" fmla="*/ 90792 h 92909"/>
                    <a:gd name="connsiteX7" fmla="*/ 21678 w 132191"/>
                    <a:gd name="connsiteY7" fmla="*/ 26274 h 92909"/>
                    <a:gd name="connsiteX8" fmla="*/ 0 w 132191"/>
                    <a:gd name="connsiteY8" fmla="*/ 0 h 92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2191" h="92909">
                      <a:moveTo>
                        <a:pt x="0" y="0"/>
                      </a:moveTo>
                      <a:lnTo>
                        <a:pt x="40042" y="0"/>
                      </a:lnTo>
                      <a:lnTo>
                        <a:pt x="43618" y="4334"/>
                      </a:lnTo>
                      <a:cubicBezTo>
                        <a:pt x="68051" y="28767"/>
                        <a:pt x="97144" y="48539"/>
                        <a:pt x="129449" y="62202"/>
                      </a:cubicBezTo>
                      <a:lnTo>
                        <a:pt x="132191" y="63053"/>
                      </a:lnTo>
                      <a:lnTo>
                        <a:pt x="124191" y="92909"/>
                      </a:lnTo>
                      <a:lnTo>
                        <a:pt x="117372" y="90792"/>
                      </a:lnTo>
                      <a:cubicBezTo>
                        <a:pt x="81354" y="75558"/>
                        <a:pt x="48918" y="53514"/>
                        <a:pt x="21678" y="2627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b="1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任意多边形 27"/>
                <p:cNvSpPr/>
                <p:nvPr/>
              </p:nvSpPr>
              <p:spPr>
                <a:xfrm>
                  <a:off x="5195981" y="5397408"/>
                  <a:ext cx="301221" cy="114450"/>
                </a:xfrm>
                <a:custGeom>
                  <a:avLst/>
                  <a:gdLst>
                    <a:gd name="connsiteX0" fmla="*/ 261179 w 301221"/>
                    <a:gd name="connsiteY0" fmla="*/ 0 h 114450"/>
                    <a:gd name="connsiteX1" fmla="*/ 301221 w 301221"/>
                    <a:gd name="connsiteY1" fmla="*/ 0 h 114450"/>
                    <a:gd name="connsiteX2" fmla="*/ 279543 w 301221"/>
                    <a:gd name="connsiteY2" fmla="*/ 26274 h 114450"/>
                    <a:gd name="connsiteX3" fmla="*/ 66666 w 301221"/>
                    <a:gd name="connsiteY3" fmla="*/ 114450 h 114450"/>
                    <a:gd name="connsiteX4" fmla="*/ 5993 w 301221"/>
                    <a:gd name="connsiteY4" fmla="*/ 108334 h 114450"/>
                    <a:gd name="connsiteX5" fmla="*/ 0 w 301221"/>
                    <a:gd name="connsiteY5" fmla="*/ 106474 h 114450"/>
                    <a:gd name="connsiteX6" fmla="*/ 8000 w 301221"/>
                    <a:gd name="connsiteY6" fmla="*/ 76618 h 114450"/>
                    <a:gd name="connsiteX7" fmla="*/ 12247 w 301221"/>
                    <a:gd name="connsiteY7" fmla="*/ 77936 h 114450"/>
                    <a:gd name="connsiteX8" fmla="*/ 66666 w 301221"/>
                    <a:gd name="connsiteY8" fmla="*/ 83422 h 114450"/>
                    <a:gd name="connsiteX9" fmla="*/ 257603 w 301221"/>
                    <a:gd name="connsiteY9" fmla="*/ 4334 h 114450"/>
                    <a:gd name="connsiteX10" fmla="*/ 261179 w 301221"/>
                    <a:gd name="connsiteY10" fmla="*/ 0 h 114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221" h="114450">
                      <a:moveTo>
                        <a:pt x="261179" y="0"/>
                      </a:moveTo>
                      <a:lnTo>
                        <a:pt x="301221" y="0"/>
                      </a:lnTo>
                      <a:lnTo>
                        <a:pt x="279543" y="26274"/>
                      </a:lnTo>
                      <a:cubicBezTo>
                        <a:pt x="225063" y="80754"/>
                        <a:pt x="149800" y="114450"/>
                        <a:pt x="66666" y="114450"/>
                      </a:cubicBezTo>
                      <a:cubicBezTo>
                        <a:pt x="45883" y="114450"/>
                        <a:pt x="25592" y="112344"/>
                        <a:pt x="5993" y="108334"/>
                      </a:cubicBezTo>
                      <a:lnTo>
                        <a:pt x="0" y="106474"/>
                      </a:lnTo>
                      <a:lnTo>
                        <a:pt x="8000" y="76618"/>
                      </a:lnTo>
                      <a:lnTo>
                        <a:pt x="12247" y="77936"/>
                      </a:lnTo>
                      <a:cubicBezTo>
                        <a:pt x="29825" y="81533"/>
                        <a:pt x="48025" y="83422"/>
                        <a:pt x="66666" y="83422"/>
                      </a:cubicBezTo>
                      <a:cubicBezTo>
                        <a:pt x="141232" y="83422"/>
                        <a:pt x="208738" y="53199"/>
                        <a:pt x="257603" y="4334"/>
                      </a:cubicBezTo>
                      <a:lnTo>
                        <a:pt x="26117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b="1" dirty="0"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236" name="文本框 235"/>
            <p:cNvSpPr txBox="1"/>
            <p:nvPr/>
          </p:nvSpPr>
          <p:spPr>
            <a:xfrm>
              <a:off x="1617158" y="2870186"/>
              <a:ext cx="2185234" cy="114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gradFill>
                    <a:gsLst>
                      <a:gs pos="75000">
                        <a:srgbClr val="FEFEFF"/>
                      </a:gs>
                      <a:gs pos="25000">
                        <a:srgbClr val="FDFEFF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20000"/>
                        </a:schemeClr>
                      </a:gs>
                    </a:gsLst>
                    <a:lin ang="0" scaled="0"/>
                  </a:gradFill>
                  <a:cs typeface="+mn-ea"/>
                  <a:sym typeface="+mn-lt"/>
                </a:rPr>
                <a:t>目录</a:t>
              </a:r>
              <a:endParaRPr lang="en-US" altLang="zh-CN" sz="6000" b="1" dirty="0">
                <a:gradFill>
                  <a:gsLst>
                    <a:gs pos="75000">
                      <a:srgbClr val="FEFEFF"/>
                    </a:gs>
                    <a:gs pos="25000">
                      <a:srgbClr val="FDFEFF"/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20000"/>
                      </a:schemeClr>
                    </a:gs>
                  </a:gsLst>
                  <a:lin ang="0" scaled="0"/>
                </a:gradFill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317555" y="1704086"/>
            <a:ext cx="3908598" cy="858624"/>
            <a:chOff x="1991600" y="2901222"/>
            <a:chExt cx="4162499" cy="914400"/>
          </a:xfrm>
        </p:grpSpPr>
        <p:sp>
          <p:nvSpPr>
            <p:cNvPr id="25" name="文本框 24"/>
            <p:cNvSpPr txBox="1"/>
            <p:nvPr/>
          </p:nvSpPr>
          <p:spPr>
            <a:xfrm>
              <a:off x="3161659" y="3108242"/>
              <a:ext cx="2992440" cy="557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线图</a:t>
              </a:r>
              <a:endParaRPr lang="en-US" altLang="zh-CN" sz="28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矩形 116"/>
            <p:cNvSpPr/>
            <p:nvPr/>
          </p:nvSpPr>
          <p:spPr>
            <a:xfrm rot="18900000">
              <a:off x="2077236" y="3001718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128EB7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119" name="原创设计师QQ69613753    _12"/>
            <p:cNvSpPr/>
            <p:nvPr/>
          </p:nvSpPr>
          <p:spPr>
            <a:xfrm>
              <a:off x="1991600" y="2901222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b="1" dirty="0">
                  <a:gradFill>
                    <a:gsLst>
                      <a:gs pos="100000">
                        <a:srgbClr val="00B0F0">
                          <a:alpha val="64000"/>
                        </a:srgbClr>
                      </a:gs>
                      <a:gs pos="0">
                        <a:schemeClr val="bg1"/>
                      </a:gs>
                    </a:gsLst>
                    <a:lin ang="5400000" scaled="0"/>
                  </a:gradFill>
                  <a:cs typeface="+mn-ea"/>
                  <a:sym typeface="+mn-lt"/>
                </a:rPr>
                <a:t>1</a:t>
              </a:r>
              <a:endParaRPr lang="zh-CN" altLang="en-US" sz="4400" b="1" dirty="0">
                <a:gradFill>
                  <a:gsLst>
                    <a:gs pos="100000">
                      <a:srgbClr val="00B0F0">
                        <a:alpha val="64000"/>
                      </a:srgbClr>
                    </a:gs>
                    <a:gs pos="0">
                      <a:schemeClr val="bg1"/>
                    </a:gs>
                  </a:gsLst>
                  <a:lin ang="5400000" scaled="0"/>
                </a:gradFill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317555" y="3016310"/>
            <a:ext cx="5382278" cy="858624"/>
            <a:chOff x="5173118" y="2883412"/>
            <a:chExt cx="5731910" cy="914400"/>
          </a:xfrm>
        </p:grpSpPr>
        <p:sp>
          <p:nvSpPr>
            <p:cNvPr id="21" name="文本框 20"/>
            <p:cNvSpPr txBox="1"/>
            <p:nvPr/>
          </p:nvSpPr>
          <p:spPr>
            <a:xfrm>
              <a:off x="6353981" y="3066132"/>
              <a:ext cx="4551047" cy="557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柱图</a:t>
              </a:r>
            </a:p>
          </p:txBody>
        </p:sp>
        <p:sp>
          <p:nvSpPr>
            <p:cNvPr id="27" name="矩形 26"/>
            <p:cNvSpPr/>
            <p:nvPr/>
          </p:nvSpPr>
          <p:spPr>
            <a:xfrm rot="18900000">
              <a:off x="5258754" y="3001719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128EB7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120" name="原创设计师QQ69613753    _12"/>
            <p:cNvSpPr/>
            <p:nvPr/>
          </p:nvSpPr>
          <p:spPr>
            <a:xfrm>
              <a:off x="5173118" y="2883412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b="1" dirty="0">
                  <a:gradFill>
                    <a:gsLst>
                      <a:gs pos="100000">
                        <a:srgbClr val="00B0F0">
                          <a:alpha val="64000"/>
                        </a:srgbClr>
                      </a:gs>
                      <a:gs pos="0">
                        <a:schemeClr val="bg1"/>
                      </a:gs>
                    </a:gsLst>
                    <a:lin ang="5400000" scaled="0"/>
                  </a:gradFill>
                  <a:cs typeface="+mn-ea"/>
                  <a:sym typeface="+mn-lt"/>
                </a:rPr>
                <a:t>2</a:t>
              </a:r>
              <a:endParaRPr lang="zh-CN" altLang="en-US" sz="4400" b="1" dirty="0">
                <a:gradFill>
                  <a:gsLst>
                    <a:gs pos="100000">
                      <a:srgbClr val="00B0F0">
                        <a:alpha val="64000"/>
                      </a:srgbClr>
                    </a:gs>
                    <a:gs pos="0">
                      <a:schemeClr val="bg1"/>
                    </a:gs>
                  </a:gsLst>
                  <a:lin ang="5400000" scaled="0"/>
                </a:gradFill>
                <a:cs typeface="+mn-ea"/>
                <a:sym typeface="+mn-lt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99001" y="220337"/>
            <a:ext cx="11799065" cy="6444868"/>
          </a:xfrm>
          <a:prstGeom prst="rect">
            <a:avLst/>
          </a:prstGeom>
          <a:noFill/>
          <a:ln w="41275" cmpd="thinThick">
            <a:gradFill>
              <a:gsLst>
                <a:gs pos="0">
                  <a:schemeClr val="accent1">
                    <a:lumMod val="0"/>
                    <a:lumOff val="100000"/>
                  </a:schemeClr>
                </a:gs>
                <a:gs pos="74000">
                  <a:schemeClr val="accent5">
                    <a:lumMod val="60000"/>
                    <a:lumOff val="40000"/>
                  </a:schemeClr>
                </a:gs>
                <a:gs pos="83000">
                  <a:srgbClr val="00B0F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200E607B-C93F-4033-AD8F-DA66215B844F}"/>
              </a:ext>
            </a:extLst>
          </p:cNvPr>
          <p:cNvGrpSpPr/>
          <p:nvPr/>
        </p:nvGrpSpPr>
        <p:grpSpPr>
          <a:xfrm>
            <a:off x="6345092" y="4330221"/>
            <a:ext cx="3132739" cy="858624"/>
            <a:chOff x="5173118" y="2883412"/>
            <a:chExt cx="3336241" cy="914400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17748417-48E4-487F-B4E9-937247E8740D}"/>
                </a:ext>
              </a:extLst>
            </p:cNvPr>
            <p:cNvSpPr txBox="1"/>
            <p:nvPr/>
          </p:nvSpPr>
          <p:spPr>
            <a:xfrm>
              <a:off x="6353982" y="3066132"/>
              <a:ext cx="2155377" cy="557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饼图</a:t>
              </a:r>
              <a:endParaRPr lang="en-US" altLang="zh-CN" sz="28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923F4779-CA5F-41FC-A217-196A6474C247}"/>
                </a:ext>
              </a:extLst>
            </p:cNvPr>
            <p:cNvSpPr/>
            <p:nvPr/>
          </p:nvSpPr>
          <p:spPr>
            <a:xfrm rot="18900000">
              <a:off x="5258754" y="3001719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128EB7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32" name="原创设计师QQ69613753    _12">
              <a:extLst>
                <a:ext uri="{FF2B5EF4-FFF2-40B4-BE49-F238E27FC236}">
                  <a16:creationId xmlns:a16="http://schemas.microsoft.com/office/drawing/2014/main" id="{C2AD67DB-2C6B-4BCF-B8A3-A0604F38D4DD}"/>
                </a:ext>
              </a:extLst>
            </p:cNvPr>
            <p:cNvSpPr/>
            <p:nvPr/>
          </p:nvSpPr>
          <p:spPr>
            <a:xfrm>
              <a:off x="5173118" y="2883412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b="1" dirty="0">
                  <a:gradFill>
                    <a:gsLst>
                      <a:gs pos="100000">
                        <a:srgbClr val="00B0F0">
                          <a:alpha val="64000"/>
                        </a:srgbClr>
                      </a:gs>
                      <a:gs pos="0">
                        <a:schemeClr val="bg1"/>
                      </a:gs>
                    </a:gsLst>
                    <a:lin ang="5400000" scaled="0"/>
                  </a:gradFill>
                  <a:cs typeface="+mn-ea"/>
                  <a:sym typeface="+mn-lt"/>
                </a:rPr>
                <a:t>2</a:t>
              </a:r>
              <a:endParaRPr lang="zh-CN" altLang="en-US" sz="4400" b="1" dirty="0">
                <a:gradFill>
                  <a:gsLst>
                    <a:gs pos="100000">
                      <a:srgbClr val="00B0F0">
                        <a:alpha val="64000"/>
                      </a:srgbClr>
                    </a:gs>
                    <a:gs pos="0">
                      <a:schemeClr val="bg1"/>
                    </a:gs>
                  </a:gsLst>
                  <a:lin ang="5400000" scaled="0"/>
                </a:gra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73755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42821" cy="641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8000" b="1" dirty="0">
                <a:solidFill>
                  <a:srgbClr val="01E2BC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4128056" y="2621275"/>
            <a:ext cx="6629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7200" b="1" dirty="0">
                <a:latin typeface="+mn-lt"/>
                <a:ea typeface="+mn-ea"/>
                <a:cs typeface="+mn-ea"/>
                <a:sym typeface="Arial" panose="020B0604020202020204" pitchFamily="34" charset="0"/>
              </a:rPr>
              <a:t>线图</a:t>
            </a:r>
            <a:endParaRPr lang="en-US" altLang="zh-CN" sz="7200" b="1" dirty="0">
              <a:latin typeface="+mn-lt"/>
              <a:ea typeface="+mn-ea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26" name="Straight Connector 4"/>
          <p:cNvCxnSpPr/>
          <p:nvPr/>
        </p:nvCxnSpPr>
        <p:spPr>
          <a:xfrm>
            <a:off x="4587388" y="4009845"/>
            <a:ext cx="6056389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0172F232-689C-4BA2-B576-DD74B58440B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/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95BD73C-B571-4505-AFD2-6268B80041D2}"/>
              </a:ext>
            </a:extLst>
          </p:cNvPr>
          <p:cNvSpPr txBox="1"/>
          <p:nvPr/>
        </p:nvSpPr>
        <p:spPr>
          <a:xfrm>
            <a:off x="215842" y="179921"/>
            <a:ext cx="2679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>
              <a:buClr>
                <a:srgbClr val="000066"/>
              </a:buClr>
              <a:defRPr/>
            </a:pPr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线图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295B1AA-1BCA-48CC-8BF9-9C886ACBD49F}"/>
              </a:ext>
            </a:extLst>
          </p:cNvPr>
          <p:cNvSpPr txBox="1"/>
          <p:nvPr/>
        </p:nvSpPr>
        <p:spPr>
          <a:xfrm>
            <a:off x="928914" y="1609267"/>
            <a:ext cx="10435771" cy="10228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lvl="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 typeface="Wingdings" panose="05000000000000000000" pitchFamily="2" charset="2"/>
              <a:buChar char="n"/>
              <a:defRPr/>
            </a:pPr>
            <a:r>
              <a:rPr kumimoji="1" lang="en-US" altLang="zh-CN" sz="2000" i="1" kern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matplotlib.pyplot.</a:t>
            </a:r>
            <a:r>
              <a:rPr kumimoji="1" lang="en-US" altLang="zh-CN" sz="2000" b="1" i="1" kern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plot</a:t>
            </a:r>
            <a:r>
              <a:rPr kumimoji="1" lang="en-US" altLang="zh-CN" sz="2000" i="1" kern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(*args, **kwargs)</a:t>
            </a:r>
            <a:r>
              <a:rPr kumimoji="1" lang="en-US" altLang="zh-CN" sz="2000" kern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  <a:p>
            <a:pPr marL="342900" lvl="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 typeface="Wingdings" panose="05000000000000000000" pitchFamily="2" charset="2"/>
              <a:buChar char="n"/>
              <a:defRPr/>
            </a:pPr>
            <a:r>
              <a:rPr kumimoji="1" lang="en-US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plot</a:t>
            </a:r>
            <a:r>
              <a:rPr kumimoji="1" lang="zh-CN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函数在官方文档的语法中只要求填入不定长参数，实际可以填入的主要参数主要如</a:t>
            </a:r>
            <a:r>
              <a:rPr kumimoji="1"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下。</a:t>
            </a:r>
            <a:endParaRPr kumimoji="1" lang="en-US" altLang="zh-CN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94A5DC4-58B9-47FA-AF32-EE6199735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185052"/>
              </p:ext>
            </p:extLst>
          </p:nvPr>
        </p:nvGraphicFramePr>
        <p:xfrm>
          <a:off x="1161926" y="2962663"/>
          <a:ext cx="9969745" cy="2845797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715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43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405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参数名称</a:t>
                      </a:r>
                      <a:endParaRPr lang="zh-CN" sz="20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04" marR="45704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说明</a:t>
                      </a:r>
                      <a:endParaRPr lang="zh-CN" sz="20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04" marR="45704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3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x</a:t>
                      </a:r>
                      <a:r>
                        <a:rPr lang="zh-CN" sz="1800" kern="100" dirty="0">
                          <a:effectLst/>
                        </a:rPr>
                        <a:t>，</a:t>
                      </a:r>
                      <a:r>
                        <a:rPr lang="en-US" sz="1800" kern="100" dirty="0">
                          <a:effectLst/>
                        </a:rPr>
                        <a:t>y</a:t>
                      </a:r>
                      <a:endParaRPr lang="zh-CN" sz="1800" b="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04" marR="45704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接收</a:t>
                      </a:r>
                      <a:r>
                        <a:rPr lang="en-US" sz="1800" kern="100" dirty="0">
                          <a:effectLst/>
                        </a:rPr>
                        <a:t>array</a:t>
                      </a:r>
                      <a:r>
                        <a:rPr lang="zh-CN" sz="1800" kern="100" dirty="0">
                          <a:effectLst/>
                        </a:rPr>
                        <a:t>。表示</a:t>
                      </a:r>
                      <a:r>
                        <a:rPr lang="en-US" sz="1800" kern="100" dirty="0">
                          <a:effectLst/>
                        </a:rPr>
                        <a:t>x</a:t>
                      </a:r>
                      <a:r>
                        <a:rPr lang="zh-CN" sz="1800" kern="100" dirty="0">
                          <a:effectLst/>
                        </a:rPr>
                        <a:t>轴和</a:t>
                      </a:r>
                      <a:r>
                        <a:rPr lang="en-US" sz="1800" kern="100" dirty="0">
                          <a:effectLst/>
                        </a:rPr>
                        <a:t>y</a:t>
                      </a:r>
                      <a:r>
                        <a:rPr lang="zh-CN" sz="1800" kern="100" dirty="0">
                          <a:effectLst/>
                        </a:rPr>
                        <a:t>轴对应的数据。无默认。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04" marR="45704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3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color</a:t>
                      </a:r>
                      <a:endParaRPr lang="zh-CN" sz="1800" b="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04" marR="45704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接收特定</a:t>
                      </a:r>
                      <a:r>
                        <a:rPr lang="en-US" sz="1800" kern="100" dirty="0">
                          <a:effectLst/>
                        </a:rPr>
                        <a:t>string</a:t>
                      </a:r>
                      <a:r>
                        <a:rPr lang="zh-CN" sz="1800" kern="100" dirty="0">
                          <a:effectLst/>
                        </a:rPr>
                        <a:t>。指定线条的颜色。默认为</a:t>
                      </a:r>
                      <a:r>
                        <a:rPr lang="en-US" sz="1800" kern="100" dirty="0">
                          <a:effectLst/>
                        </a:rPr>
                        <a:t>None</a:t>
                      </a:r>
                      <a:r>
                        <a:rPr lang="zh-CN" sz="1800" kern="100" dirty="0">
                          <a:effectLst/>
                        </a:rPr>
                        <a:t>。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04" marR="45704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3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linestyle</a:t>
                      </a:r>
                      <a:endParaRPr lang="zh-CN" sz="1800" b="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04" marR="45704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接收特定</a:t>
                      </a:r>
                      <a:r>
                        <a:rPr lang="en-US" sz="1800" kern="100" dirty="0">
                          <a:effectLst/>
                        </a:rPr>
                        <a:t>string</a:t>
                      </a:r>
                      <a:r>
                        <a:rPr lang="zh-CN" sz="1800" kern="100" dirty="0">
                          <a:effectLst/>
                        </a:rPr>
                        <a:t>。指定线条类型。默认为“</a:t>
                      </a:r>
                      <a:r>
                        <a:rPr lang="en-US" sz="1800" kern="100" dirty="0">
                          <a:effectLst/>
                        </a:rPr>
                        <a:t>-</a:t>
                      </a:r>
                      <a:r>
                        <a:rPr lang="zh-CN" sz="1800" kern="100" dirty="0">
                          <a:effectLst/>
                        </a:rPr>
                        <a:t>”。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04" marR="45704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3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marker</a:t>
                      </a:r>
                      <a:endParaRPr lang="zh-CN" sz="1800" b="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04" marR="45704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接收特定</a:t>
                      </a:r>
                      <a:r>
                        <a:rPr lang="en-US" sz="1800" kern="100" dirty="0">
                          <a:effectLst/>
                        </a:rPr>
                        <a:t>string</a:t>
                      </a:r>
                      <a:r>
                        <a:rPr lang="zh-CN" sz="1800" kern="100" dirty="0">
                          <a:effectLst/>
                        </a:rPr>
                        <a:t>。表示绘制的点的类型。默认为</a:t>
                      </a:r>
                      <a:r>
                        <a:rPr lang="en-US" sz="1800" kern="100" dirty="0">
                          <a:effectLst/>
                        </a:rPr>
                        <a:t>None</a:t>
                      </a:r>
                      <a:r>
                        <a:rPr lang="zh-CN" sz="1800" kern="100" dirty="0">
                          <a:effectLst/>
                        </a:rPr>
                        <a:t>。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04" marR="45704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3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alpha</a:t>
                      </a:r>
                      <a:endParaRPr lang="zh-CN" sz="1800" b="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04" marR="45704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接收</a:t>
                      </a:r>
                      <a:r>
                        <a:rPr lang="en-US" sz="1800" kern="100" dirty="0">
                          <a:effectLst/>
                        </a:rPr>
                        <a:t>0-1</a:t>
                      </a:r>
                      <a:r>
                        <a:rPr lang="zh-CN" sz="1800" kern="100" dirty="0">
                          <a:effectLst/>
                        </a:rPr>
                        <a:t>的小数。表示点的透明度。默认为</a:t>
                      </a:r>
                      <a:r>
                        <a:rPr lang="en-US" sz="1800" kern="100" dirty="0">
                          <a:effectLst/>
                        </a:rPr>
                        <a:t>None</a:t>
                      </a:r>
                      <a:r>
                        <a:rPr lang="zh-CN" sz="1800" kern="100" dirty="0">
                          <a:effectLst/>
                        </a:rPr>
                        <a:t>。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45704" marR="45704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61323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95BD73C-B571-4505-AFD2-6268B80041D2}"/>
              </a:ext>
            </a:extLst>
          </p:cNvPr>
          <p:cNvSpPr txBox="1"/>
          <p:nvPr/>
        </p:nvSpPr>
        <p:spPr>
          <a:xfrm>
            <a:off x="215842" y="179921"/>
            <a:ext cx="2679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>
              <a:buClr>
                <a:srgbClr val="000066"/>
              </a:buClr>
              <a:defRPr/>
            </a:pPr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线图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295B1AA-1BCA-48CC-8BF9-9C886ACBD49F}"/>
              </a:ext>
            </a:extLst>
          </p:cNvPr>
          <p:cNvSpPr txBox="1"/>
          <p:nvPr/>
        </p:nvSpPr>
        <p:spPr>
          <a:xfrm>
            <a:off x="1063466" y="1298583"/>
            <a:ext cx="10056586" cy="50293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dirty="0">
                <a:solidFill>
                  <a:schemeClr val="bg1"/>
                </a:solidFill>
                <a:latin typeface="+mn-ea"/>
              </a:rPr>
              <a:t>data = pd.read_excel(</a:t>
            </a:r>
            <a:r>
              <a:rPr lang="en-US" altLang="zh-CN" b="1" dirty="0">
                <a:solidFill>
                  <a:schemeClr val="bg1"/>
                </a:solidFill>
                <a:latin typeface="+mn-ea"/>
              </a:rPr>
              <a:t>‘</a:t>
            </a:r>
            <a:r>
              <a:rPr lang="en-US" altLang="zh-CN" b="1" dirty="0">
                <a:solidFill>
                  <a:srgbClr val="61D6FE"/>
                </a:solidFill>
                <a:latin typeface="+mn-ea"/>
              </a:rPr>
              <a:t>beijing.xlsx</a:t>
            </a:r>
            <a:r>
              <a:rPr lang="en-US" altLang="zh-CN" b="1" dirty="0">
                <a:solidFill>
                  <a:schemeClr val="bg1"/>
                </a:solidFill>
                <a:latin typeface="+mn-ea"/>
              </a:rPr>
              <a:t>’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,</a:t>
            </a:r>
            <a:r>
              <a:rPr lang="en-US" altLang="zh-CN" dirty="0">
                <a:solidFill>
                  <a:schemeClr val="accent6"/>
                </a:solidFill>
                <a:latin typeface="+mn-ea"/>
              </a:rPr>
              <a:t>encoding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= </a:t>
            </a:r>
            <a:r>
              <a:rPr lang="en-US" altLang="zh-CN" b="1" dirty="0">
                <a:solidFill>
                  <a:schemeClr val="bg1"/>
                </a:solidFill>
                <a:latin typeface="+mn-ea"/>
              </a:rPr>
              <a:t>‘</a:t>
            </a:r>
            <a:r>
              <a:rPr lang="en-US" altLang="zh-CN" b="1" dirty="0">
                <a:solidFill>
                  <a:srgbClr val="61D6FE"/>
                </a:solidFill>
                <a:latin typeface="+mn-ea"/>
              </a:rPr>
              <a:t>gbk</a:t>
            </a:r>
            <a:r>
              <a:rPr lang="en-US" altLang="zh-CN" b="1" dirty="0">
                <a:solidFill>
                  <a:schemeClr val="bg1"/>
                </a:solidFill>
                <a:latin typeface="+mn-ea"/>
              </a:rPr>
              <a:t>’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)</a:t>
            </a:r>
            <a:br>
              <a:rPr lang="en-US" altLang="zh-CN" dirty="0">
                <a:solidFill>
                  <a:schemeClr val="bg1"/>
                </a:solidFill>
                <a:latin typeface="+mn-ea"/>
              </a:rPr>
            </a:br>
            <a:r>
              <a:rPr lang="en-US" altLang="zh-CN" dirty="0">
                <a:solidFill>
                  <a:schemeClr val="bg1"/>
                </a:solidFill>
                <a:latin typeface="+mn-ea"/>
              </a:rPr>
              <a:t>date = data[</a:t>
            </a:r>
            <a:r>
              <a:rPr lang="en-US" altLang="zh-CN" b="1" dirty="0">
                <a:solidFill>
                  <a:schemeClr val="bg1"/>
                </a:solidFill>
                <a:latin typeface="+mn-ea"/>
              </a:rPr>
              <a:t>‘</a:t>
            </a:r>
            <a:r>
              <a:rPr lang="en-US" altLang="zh-CN" b="1" dirty="0">
                <a:solidFill>
                  <a:srgbClr val="61D6FE"/>
                </a:solidFill>
                <a:latin typeface="+mn-ea"/>
              </a:rPr>
              <a:t>Date</a:t>
            </a:r>
            <a:r>
              <a:rPr lang="en-US" altLang="zh-CN" b="1" dirty="0">
                <a:solidFill>
                  <a:schemeClr val="bg1"/>
                </a:solidFill>
                <a:latin typeface="+mn-ea"/>
              </a:rPr>
              <a:t>’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]</a:t>
            </a:r>
            <a:br>
              <a:rPr lang="en-US" altLang="zh-CN" dirty="0">
                <a:solidFill>
                  <a:schemeClr val="bg1"/>
                </a:solidFill>
                <a:latin typeface="+mn-ea"/>
              </a:rPr>
            </a:br>
            <a:r>
              <a:rPr lang="en-US" altLang="zh-CN" dirty="0">
                <a:solidFill>
                  <a:schemeClr val="bg1"/>
                </a:solidFill>
                <a:latin typeface="+mn-ea"/>
              </a:rPr>
              <a:t>values = data[</a:t>
            </a:r>
            <a:r>
              <a:rPr lang="en-US" altLang="zh-CN" b="1" dirty="0">
                <a:solidFill>
                  <a:schemeClr val="bg1"/>
                </a:solidFill>
                <a:latin typeface="+mn-ea"/>
              </a:rPr>
              <a:t>‘</a:t>
            </a:r>
            <a:r>
              <a:rPr lang="en-US" altLang="zh-CN" b="1" dirty="0">
                <a:solidFill>
                  <a:srgbClr val="61D6FE"/>
                </a:solidFill>
                <a:latin typeface="+mn-ea"/>
              </a:rPr>
              <a:t>Count</a:t>
            </a:r>
            <a:r>
              <a:rPr lang="en-US" altLang="zh-CN" b="1" dirty="0">
                <a:solidFill>
                  <a:schemeClr val="bg1"/>
                </a:solidFill>
                <a:latin typeface="+mn-ea"/>
              </a:rPr>
              <a:t>’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]</a:t>
            </a:r>
            <a:br>
              <a:rPr lang="en-US" altLang="zh-CN" dirty="0">
                <a:solidFill>
                  <a:schemeClr val="bg1"/>
                </a:solidFill>
                <a:latin typeface="+mn-ea"/>
              </a:rPr>
            </a:br>
            <a:r>
              <a:rPr lang="en-US" altLang="zh-CN" dirty="0">
                <a:solidFill>
                  <a:schemeClr val="bg1"/>
                </a:solidFill>
                <a:latin typeface="+mn-ea"/>
              </a:rPr>
              <a:t>plt.figure(</a:t>
            </a:r>
            <a:r>
              <a:rPr lang="en-US" altLang="zh-CN" dirty="0">
                <a:solidFill>
                  <a:schemeClr val="accent6"/>
                </a:solidFill>
                <a:latin typeface="+mn-ea"/>
              </a:rPr>
              <a:t>figsize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=(</a:t>
            </a:r>
            <a:r>
              <a:rPr lang="en-US" altLang="zh-CN" dirty="0">
                <a:solidFill>
                  <a:srgbClr val="FFC000"/>
                </a:solidFill>
                <a:latin typeface="+mn-ea"/>
              </a:rPr>
              <a:t>8,7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))</a:t>
            </a:r>
            <a:r>
              <a:rPr lang="en-US" altLang="zh-CN" i="1" dirty="0">
                <a:solidFill>
                  <a:schemeClr val="bg1"/>
                </a:solidFill>
                <a:latin typeface="+mn-ea"/>
              </a:rPr>
              <a:t>## </a:t>
            </a:r>
            <a:r>
              <a:rPr lang="zh-CN" altLang="en-US" i="1" dirty="0">
                <a:solidFill>
                  <a:schemeClr val="bg1"/>
                </a:solidFill>
                <a:latin typeface="+mn-ea"/>
              </a:rPr>
              <a:t>设置画布</a:t>
            </a:r>
            <a:br>
              <a:rPr lang="zh-CN" altLang="en-US" i="1" dirty="0">
                <a:solidFill>
                  <a:schemeClr val="bg1"/>
                </a:solidFill>
                <a:latin typeface="+mn-ea"/>
              </a:rPr>
            </a:br>
            <a:r>
              <a:rPr lang="en-US" altLang="zh-CN" dirty="0">
                <a:solidFill>
                  <a:schemeClr val="bg1"/>
                </a:solidFill>
                <a:latin typeface="+mn-ea"/>
              </a:rPr>
              <a:t>plt.plot(date,values,color = </a:t>
            </a:r>
            <a:r>
              <a:rPr lang="en-US" altLang="zh-CN" b="1" dirty="0">
                <a:solidFill>
                  <a:schemeClr val="bg1"/>
                </a:solidFill>
                <a:latin typeface="+mn-ea"/>
              </a:rPr>
              <a:t>‘</a:t>
            </a:r>
            <a:r>
              <a:rPr lang="en-US" altLang="zh-CN" b="1" dirty="0">
                <a:solidFill>
                  <a:srgbClr val="61D6FE"/>
                </a:solidFill>
                <a:latin typeface="+mn-ea"/>
              </a:rPr>
              <a:t>r</a:t>
            </a:r>
            <a:r>
              <a:rPr lang="en-US" altLang="zh-CN" b="1" dirty="0">
                <a:solidFill>
                  <a:schemeClr val="bg1"/>
                </a:solidFill>
                <a:latin typeface="+mn-ea"/>
              </a:rPr>
              <a:t>’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,</a:t>
            </a:r>
            <a:r>
              <a:rPr lang="en-US" altLang="zh-CN" dirty="0">
                <a:solidFill>
                  <a:schemeClr val="accent6"/>
                </a:solidFill>
                <a:latin typeface="+mn-ea"/>
              </a:rPr>
              <a:t>linestyle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= </a:t>
            </a:r>
            <a:r>
              <a:rPr lang="en-US" altLang="zh-CN" b="1" dirty="0">
                <a:solidFill>
                  <a:schemeClr val="bg1"/>
                </a:solidFill>
                <a:latin typeface="+mn-ea"/>
              </a:rPr>
              <a:t>‘</a:t>
            </a:r>
            <a:r>
              <a:rPr lang="en-US" altLang="zh-CN" b="1" dirty="0">
                <a:solidFill>
                  <a:srgbClr val="61D6FE"/>
                </a:solidFill>
                <a:latin typeface="+mn-ea"/>
              </a:rPr>
              <a:t>--</a:t>
            </a:r>
            <a:r>
              <a:rPr lang="en-US" altLang="zh-CN" b="1" dirty="0">
                <a:solidFill>
                  <a:schemeClr val="bg1"/>
                </a:solidFill>
                <a:latin typeface="+mn-ea"/>
              </a:rPr>
              <a:t>’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)</a:t>
            </a:r>
            <a:br>
              <a:rPr lang="en-US" altLang="zh-CN" dirty="0">
                <a:solidFill>
                  <a:schemeClr val="bg1"/>
                </a:solidFill>
                <a:latin typeface="+mn-ea"/>
              </a:rPr>
            </a:br>
            <a:r>
              <a:rPr lang="en-US" altLang="zh-CN" dirty="0">
                <a:solidFill>
                  <a:schemeClr val="bg1"/>
                </a:solidFill>
                <a:latin typeface="+mn-ea"/>
              </a:rPr>
              <a:t>plt.xlabel(</a:t>
            </a:r>
            <a:r>
              <a:rPr lang="en-US" altLang="zh-CN" b="1" dirty="0">
                <a:solidFill>
                  <a:schemeClr val="bg1"/>
                </a:solidFill>
                <a:latin typeface="+mn-ea"/>
              </a:rPr>
              <a:t>‘</a:t>
            </a:r>
            <a:r>
              <a:rPr lang="en-US" altLang="zh-CN" b="1" dirty="0">
                <a:solidFill>
                  <a:srgbClr val="61D6FE"/>
                </a:solidFill>
                <a:latin typeface="+mn-ea"/>
              </a:rPr>
              <a:t>Date</a:t>
            </a:r>
            <a:r>
              <a:rPr lang="en-US" altLang="zh-CN" b="1" dirty="0">
                <a:solidFill>
                  <a:schemeClr val="bg1"/>
                </a:solidFill>
                <a:latin typeface="+mn-ea"/>
              </a:rPr>
              <a:t>’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)</a:t>
            </a:r>
            <a:r>
              <a:rPr lang="en-US" altLang="zh-CN" i="1" dirty="0">
                <a:solidFill>
                  <a:schemeClr val="bg1"/>
                </a:solidFill>
                <a:latin typeface="+mn-ea"/>
              </a:rPr>
              <a:t>## </a:t>
            </a:r>
            <a:r>
              <a:rPr lang="zh-CN" altLang="en-US" i="1" dirty="0">
                <a:solidFill>
                  <a:schemeClr val="bg1"/>
                </a:solidFill>
                <a:latin typeface="+mn-ea"/>
              </a:rPr>
              <a:t>添加</a:t>
            </a:r>
            <a:r>
              <a:rPr lang="en-US" altLang="zh-CN" i="1" dirty="0">
                <a:solidFill>
                  <a:schemeClr val="bg1"/>
                </a:solidFill>
                <a:latin typeface="+mn-ea"/>
              </a:rPr>
              <a:t>x</a:t>
            </a:r>
            <a:r>
              <a:rPr lang="zh-CN" altLang="en-US" i="1" dirty="0">
                <a:solidFill>
                  <a:schemeClr val="bg1"/>
                </a:solidFill>
                <a:latin typeface="+mn-ea"/>
              </a:rPr>
              <a:t>轴名称</a:t>
            </a:r>
            <a:br>
              <a:rPr lang="zh-CN" altLang="en-US" i="1" dirty="0">
                <a:solidFill>
                  <a:schemeClr val="bg1"/>
                </a:solidFill>
                <a:latin typeface="+mn-ea"/>
              </a:rPr>
            </a:br>
            <a:r>
              <a:rPr lang="en-US" altLang="zh-CN" dirty="0">
                <a:solidFill>
                  <a:schemeClr val="bg1"/>
                </a:solidFill>
                <a:latin typeface="+mn-ea"/>
              </a:rPr>
              <a:t>plt.ylabel(</a:t>
            </a:r>
            <a:r>
              <a:rPr lang="en-US" altLang="zh-CN" b="1" dirty="0">
                <a:solidFill>
                  <a:schemeClr val="bg1"/>
                </a:solidFill>
                <a:latin typeface="+mn-ea"/>
              </a:rPr>
              <a:t>'</a:t>
            </a:r>
            <a:r>
              <a:rPr lang="en-US" altLang="zh-CN" b="1" dirty="0">
                <a:solidFill>
                  <a:srgbClr val="61D6FE"/>
                </a:solidFill>
                <a:latin typeface="+mn-ea"/>
              </a:rPr>
              <a:t>Count</a:t>
            </a:r>
            <a:r>
              <a:rPr lang="en-US" altLang="zh-CN" b="1" dirty="0">
                <a:solidFill>
                  <a:schemeClr val="bg1"/>
                </a:solidFill>
                <a:latin typeface="+mn-ea"/>
              </a:rPr>
              <a:t>'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)</a:t>
            </a:r>
            <a:r>
              <a:rPr lang="en-US" altLang="zh-CN" i="1" dirty="0">
                <a:solidFill>
                  <a:schemeClr val="bg1"/>
                </a:solidFill>
                <a:latin typeface="+mn-ea"/>
              </a:rPr>
              <a:t>## </a:t>
            </a:r>
            <a:r>
              <a:rPr lang="zh-CN" altLang="en-US" i="1" dirty="0">
                <a:solidFill>
                  <a:schemeClr val="bg1"/>
                </a:solidFill>
                <a:latin typeface="+mn-ea"/>
              </a:rPr>
              <a:t>添加</a:t>
            </a:r>
            <a:r>
              <a:rPr lang="en-US" altLang="zh-CN" i="1" dirty="0">
                <a:solidFill>
                  <a:schemeClr val="bg1"/>
                </a:solidFill>
                <a:latin typeface="+mn-ea"/>
              </a:rPr>
              <a:t>y</a:t>
            </a:r>
            <a:r>
              <a:rPr lang="zh-CN" altLang="en-US" i="1" dirty="0">
                <a:solidFill>
                  <a:schemeClr val="bg1"/>
                </a:solidFill>
                <a:latin typeface="+mn-ea"/>
              </a:rPr>
              <a:t>轴名称</a:t>
            </a:r>
            <a:br>
              <a:rPr lang="zh-CN" altLang="en-US" i="1" dirty="0">
                <a:solidFill>
                  <a:schemeClr val="bg1"/>
                </a:solidFill>
                <a:latin typeface="+mn-ea"/>
              </a:rPr>
            </a:br>
            <a:r>
              <a:rPr lang="en-US" altLang="zh-CN" dirty="0">
                <a:solidFill>
                  <a:schemeClr val="bg1"/>
                </a:solidFill>
                <a:latin typeface="+mn-ea"/>
              </a:rPr>
              <a:t>plt.xticks(date)</a:t>
            </a:r>
            <a:br>
              <a:rPr lang="en-US" altLang="zh-CN" dirty="0">
                <a:solidFill>
                  <a:schemeClr val="bg1"/>
                </a:solidFill>
                <a:latin typeface="+mn-ea"/>
              </a:rPr>
            </a:br>
            <a:r>
              <a:rPr lang="en-US" altLang="zh-CN" dirty="0">
                <a:solidFill>
                  <a:schemeClr val="bg1"/>
                </a:solidFill>
                <a:latin typeface="+mn-ea"/>
              </a:rPr>
              <a:t>plt.yticks([</a:t>
            </a:r>
            <a:r>
              <a:rPr lang="en-US" altLang="zh-CN" dirty="0">
                <a:solidFill>
                  <a:srgbClr val="FFC000"/>
                </a:solidFill>
                <a:latin typeface="+mn-ea"/>
              </a:rPr>
              <a:t>0,100,200,300,400,500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])</a:t>
            </a:r>
            <a:br>
              <a:rPr lang="en-US" altLang="zh-CN" dirty="0">
                <a:solidFill>
                  <a:schemeClr val="bg1"/>
                </a:solidFill>
                <a:latin typeface="+mn-ea"/>
              </a:rPr>
            </a:br>
            <a:r>
              <a:rPr lang="en-US" altLang="zh-CN" dirty="0">
                <a:solidFill>
                  <a:schemeClr val="bg1"/>
                </a:solidFill>
                <a:latin typeface="+mn-ea"/>
              </a:rPr>
              <a:t>plt.title(</a:t>
            </a:r>
            <a:r>
              <a:rPr lang="en-US" altLang="zh-CN" b="1" dirty="0">
                <a:solidFill>
                  <a:schemeClr val="bg1"/>
                </a:solidFill>
                <a:latin typeface="+mn-ea"/>
              </a:rPr>
              <a:t>'</a:t>
            </a:r>
            <a:r>
              <a:rPr lang="en-US" altLang="zh-CN" b="1" dirty="0">
                <a:solidFill>
                  <a:srgbClr val="61D6FE"/>
                </a:solidFill>
                <a:latin typeface="+mn-ea"/>
              </a:rPr>
              <a:t>Beijing</a:t>
            </a:r>
            <a:r>
              <a:rPr lang="en-US" altLang="zh-CN" b="1" dirty="0">
                <a:solidFill>
                  <a:schemeClr val="bg1"/>
                </a:solidFill>
                <a:latin typeface="+mn-ea"/>
              </a:rPr>
              <a:t>'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)</a:t>
            </a:r>
            <a:r>
              <a:rPr lang="en-US" altLang="zh-CN" i="1" dirty="0">
                <a:solidFill>
                  <a:schemeClr val="bg1"/>
                </a:solidFill>
                <a:latin typeface="+mn-ea"/>
              </a:rPr>
              <a:t>## </a:t>
            </a:r>
            <a:r>
              <a:rPr lang="zh-CN" altLang="en-US" i="1" dirty="0">
                <a:solidFill>
                  <a:schemeClr val="bg1"/>
                </a:solidFill>
                <a:latin typeface="+mn-ea"/>
              </a:rPr>
              <a:t>添加图表标题</a:t>
            </a:r>
            <a:br>
              <a:rPr lang="zh-CN" altLang="en-US" i="1" dirty="0">
                <a:solidFill>
                  <a:schemeClr val="bg1"/>
                </a:solidFill>
                <a:latin typeface="+mn-ea"/>
              </a:rPr>
            </a:br>
            <a:r>
              <a:rPr lang="en-US" altLang="zh-CN" dirty="0">
                <a:solidFill>
                  <a:schemeClr val="bg1"/>
                </a:solidFill>
                <a:latin typeface="+mn-ea"/>
              </a:rPr>
              <a:t>plt.savefig(</a:t>
            </a:r>
            <a:r>
              <a:rPr lang="en-US" altLang="zh-CN" b="1" dirty="0">
                <a:solidFill>
                  <a:schemeClr val="bg1"/>
                </a:solidFill>
                <a:latin typeface="+mn-ea"/>
              </a:rPr>
              <a:t>'</a:t>
            </a:r>
            <a:r>
              <a:rPr lang="en-US" altLang="zh-CN" b="1" dirty="0">
                <a:solidFill>
                  <a:srgbClr val="61D6FE"/>
                </a:solidFill>
                <a:latin typeface="+mn-ea"/>
              </a:rPr>
              <a:t>tmp/plot.jpg</a:t>
            </a:r>
            <a:r>
              <a:rPr lang="en-US" altLang="zh-CN" b="1" dirty="0">
                <a:solidFill>
                  <a:schemeClr val="bg1"/>
                </a:solidFill>
                <a:latin typeface="+mn-ea"/>
              </a:rPr>
              <a:t>'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)</a:t>
            </a:r>
            <a:br>
              <a:rPr lang="en-US" altLang="zh-CN" dirty="0">
                <a:solidFill>
                  <a:schemeClr val="bg1"/>
                </a:solidFill>
                <a:latin typeface="+mn-ea"/>
              </a:rPr>
            </a:br>
            <a:r>
              <a:rPr lang="en-US" altLang="zh-CN" dirty="0">
                <a:solidFill>
                  <a:schemeClr val="bg1"/>
                </a:solidFill>
                <a:latin typeface="+mn-ea"/>
              </a:rPr>
              <a:t>plt.show()</a:t>
            </a:r>
            <a:endParaRPr kumimoji="1" lang="zh-CN" altLang="en-US" kern="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E080B8A5-9DBE-440C-A7BE-BE02380D6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751" y="1298583"/>
            <a:ext cx="2908300" cy="502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0333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73755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42821" cy="641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8000" b="1" dirty="0">
                <a:solidFill>
                  <a:srgbClr val="01E2BC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4375174" y="2732314"/>
            <a:ext cx="66972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6600" b="1" dirty="0">
                <a:latin typeface="+mn-lt"/>
                <a:ea typeface="+mn-ea"/>
                <a:cs typeface="+mn-ea"/>
                <a:sym typeface="Arial" panose="020B0604020202020204" pitchFamily="34" charset="0"/>
              </a:rPr>
              <a:t>柱图</a:t>
            </a:r>
          </a:p>
        </p:txBody>
      </p:sp>
      <p:cxnSp>
        <p:nvCxnSpPr>
          <p:cNvPr id="26" name="Straight Connector 4"/>
          <p:cNvCxnSpPr/>
          <p:nvPr/>
        </p:nvCxnSpPr>
        <p:spPr>
          <a:xfrm>
            <a:off x="4587388" y="4009845"/>
            <a:ext cx="6056389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0172F232-689C-4BA2-B576-DD74B58440B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/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38088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95BD73C-B571-4505-AFD2-6268B80041D2}"/>
              </a:ext>
            </a:extLst>
          </p:cNvPr>
          <p:cNvSpPr txBox="1"/>
          <p:nvPr/>
        </p:nvSpPr>
        <p:spPr>
          <a:xfrm>
            <a:off x="215842" y="179921"/>
            <a:ext cx="2679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>
              <a:buClr>
                <a:srgbClr val="000066"/>
              </a:buClr>
              <a:defRPr/>
            </a:pPr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柱图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95E2032-1ABD-4C2B-9C70-A62AA226F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220930"/>
              </p:ext>
            </p:extLst>
          </p:nvPr>
        </p:nvGraphicFramePr>
        <p:xfrm>
          <a:off x="1157515" y="3058298"/>
          <a:ext cx="9960429" cy="2159000"/>
        </p:xfrm>
        <a:graphic>
          <a:graphicData uri="http://schemas.openxmlformats.org/drawingml/2006/table">
            <a:tbl>
              <a:tblPr firstRow="1" firstCol="1" bandRow="1"/>
              <a:tblGrid>
                <a:gridCol w="1824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1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参数名称</a:t>
                      </a:r>
                    </a:p>
                  </a:txBody>
                  <a:tcPr marL="52039" marR="52039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说明</a:t>
                      </a:r>
                    </a:p>
                  </a:txBody>
                  <a:tcPr marL="52039" marR="52039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left</a:t>
                      </a:r>
                      <a:endParaRPr lang="zh-CN" sz="1800" b="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52039" marR="52039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接收</a:t>
                      </a:r>
                      <a:r>
                        <a:rPr lang="en-US" sz="180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array</a:t>
                      </a:r>
                      <a:r>
                        <a:rPr lang="zh-CN" sz="180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。表示</a:t>
                      </a:r>
                      <a:r>
                        <a:rPr lang="en-US" sz="180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zh-CN" sz="180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轴数据。无默认。</a:t>
                      </a:r>
                    </a:p>
                  </a:txBody>
                  <a:tcPr marL="52039" marR="52039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height</a:t>
                      </a:r>
                      <a:endParaRPr lang="zh-CN" sz="1800" b="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52039" marR="52039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接收</a:t>
                      </a:r>
                      <a:r>
                        <a:rPr lang="en-US" sz="180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array</a:t>
                      </a:r>
                      <a:r>
                        <a:rPr lang="zh-CN" sz="180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。表示</a:t>
                      </a:r>
                      <a:r>
                        <a:rPr lang="en-US" sz="180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zh-CN" sz="180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轴所代表数据的数量。无默认。</a:t>
                      </a:r>
                    </a:p>
                  </a:txBody>
                  <a:tcPr marL="52039" marR="52039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width</a:t>
                      </a:r>
                      <a:endParaRPr lang="zh-CN" sz="1800" b="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52039" marR="52039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接收</a:t>
                      </a:r>
                      <a:r>
                        <a:rPr lang="en-US" sz="180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0-1</a:t>
                      </a:r>
                      <a:r>
                        <a:rPr lang="zh-CN" sz="180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之间的</a:t>
                      </a:r>
                      <a:r>
                        <a:rPr lang="en-US" sz="180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float</a:t>
                      </a:r>
                      <a:r>
                        <a:rPr lang="zh-CN" sz="180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。指定直方图宽度。默认为</a:t>
                      </a:r>
                      <a:r>
                        <a:rPr lang="en-US" sz="180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0.8</a:t>
                      </a:r>
                      <a:r>
                        <a:rPr lang="zh-CN" sz="180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。</a:t>
                      </a:r>
                    </a:p>
                  </a:txBody>
                  <a:tcPr marL="52039" marR="52039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1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color</a:t>
                      </a:r>
                      <a:endParaRPr lang="zh-CN" sz="1800" b="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52039" marR="52039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接收特定</a:t>
                      </a:r>
                      <a:r>
                        <a:rPr lang="en-US" sz="180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string</a:t>
                      </a:r>
                      <a:r>
                        <a:rPr lang="zh-CN" sz="180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或者包含颜色字符串的</a:t>
                      </a:r>
                      <a:r>
                        <a:rPr lang="en-US" sz="180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array</a:t>
                      </a:r>
                      <a:r>
                        <a:rPr lang="zh-CN" sz="180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。表示直方图颜色。默认为</a:t>
                      </a:r>
                      <a:r>
                        <a:rPr lang="en-US" sz="180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None</a:t>
                      </a:r>
                      <a:r>
                        <a:rPr lang="zh-CN" sz="180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。</a:t>
                      </a:r>
                    </a:p>
                  </a:txBody>
                  <a:tcPr marL="52039" marR="52039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D13990C9-3FC0-480D-BD07-B023219CAE40}"/>
              </a:ext>
            </a:extLst>
          </p:cNvPr>
          <p:cNvSpPr txBox="1"/>
          <p:nvPr/>
        </p:nvSpPr>
        <p:spPr>
          <a:xfrm>
            <a:off x="1083373" y="1720086"/>
            <a:ext cx="872789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2000" i="1" kern="0" dirty="0">
                <a:solidFill>
                  <a:schemeClr val="bg1"/>
                </a:solidFill>
                <a:latin typeface="+mn-ea"/>
              </a:rPr>
              <a:t>matplotlib.pyplot.</a:t>
            </a:r>
            <a:r>
              <a:rPr lang="en-US" altLang="zh-CN" sz="2000" b="1" i="1" kern="0" dirty="0">
                <a:solidFill>
                  <a:schemeClr val="bg1"/>
                </a:solidFill>
                <a:latin typeface="+mn-ea"/>
              </a:rPr>
              <a:t>bar</a:t>
            </a:r>
            <a:r>
              <a:rPr lang="zh-CN" altLang="zh-CN" sz="2000" i="1" kern="0" dirty="0">
                <a:solidFill>
                  <a:schemeClr val="bg1"/>
                </a:solidFill>
                <a:latin typeface="+mn-ea"/>
              </a:rPr>
              <a:t>（</a:t>
            </a:r>
            <a:r>
              <a:rPr lang="en-US" altLang="zh-CN" sz="2000" i="1" kern="0" dirty="0">
                <a:solidFill>
                  <a:schemeClr val="bg1"/>
                </a:solidFill>
                <a:latin typeface="+mn-ea"/>
              </a:rPr>
              <a:t>left</a:t>
            </a:r>
            <a:r>
              <a:rPr lang="zh-CN" altLang="zh-CN" sz="2000" i="1" kern="0" dirty="0">
                <a:solidFill>
                  <a:schemeClr val="bg1"/>
                </a:solidFill>
                <a:latin typeface="+mn-ea"/>
              </a:rPr>
              <a:t>，</a:t>
            </a:r>
            <a:r>
              <a:rPr lang="en-US" altLang="zh-CN" sz="2000" i="1" kern="0" dirty="0">
                <a:solidFill>
                  <a:schemeClr val="bg1"/>
                </a:solidFill>
                <a:latin typeface="+mn-ea"/>
              </a:rPr>
              <a:t>height</a:t>
            </a:r>
            <a:r>
              <a:rPr lang="zh-CN" altLang="zh-CN" sz="2000" i="1" kern="0" dirty="0">
                <a:solidFill>
                  <a:schemeClr val="bg1"/>
                </a:solidFill>
                <a:latin typeface="+mn-ea"/>
              </a:rPr>
              <a:t>，</a:t>
            </a:r>
            <a:r>
              <a:rPr lang="en-US" altLang="zh-CN" sz="2000" i="1" kern="0" dirty="0">
                <a:solidFill>
                  <a:schemeClr val="bg1"/>
                </a:solidFill>
                <a:latin typeface="+mn-ea"/>
              </a:rPr>
              <a:t>width </a:t>
            </a:r>
            <a:r>
              <a:rPr lang="zh-CN" altLang="zh-CN" sz="2000" i="1" kern="0" dirty="0">
                <a:solidFill>
                  <a:schemeClr val="bg1"/>
                </a:solidFill>
                <a:latin typeface="+mn-ea"/>
              </a:rPr>
              <a:t>，</a:t>
            </a:r>
            <a:r>
              <a:rPr lang="en-US" altLang="zh-CN" sz="2000" i="1" kern="0" dirty="0">
                <a:solidFill>
                  <a:schemeClr val="bg1"/>
                </a:solidFill>
                <a:latin typeface="+mn-ea"/>
              </a:rPr>
              <a:t>color</a:t>
            </a:r>
            <a:r>
              <a:rPr lang="zh-CN" altLang="en-US" sz="2000" i="1" kern="0" dirty="0">
                <a:solidFill>
                  <a:schemeClr val="bg1"/>
                </a:solidFill>
                <a:latin typeface="+mn-ea"/>
              </a:rPr>
              <a:t>，</a:t>
            </a:r>
            <a:r>
              <a:rPr lang="en-US" altLang="zh-CN" sz="2000" i="1" kern="0" dirty="0">
                <a:solidFill>
                  <a:schemeClr val="bg1"/>
                </a:solidFill>
                <a:latin typeface="+mn-ea"/>
              </a:rPr>
              <a:t>** kwargs </a:t>
            </a:r>
            <a:r>
              <a:rPr lang="zh-CN" altLang="zh-CN" sz="2000" i="1" kern="0" dirty="0">
                <a:solidFill>
                  <a:schemeClr val="bg1"/>
                </a:solidFill>
                <a:latin typeface="+mn-ea"/>
              </a:rPr>
              <a:t>）</a:t>
            </a:r>
            <a:endParaRPr lang="en-US" altLang="zh-CN" sz="2000" i="1" kern="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000" kern="0" dirty="0">
                <a:solidFill>
                  <a:schemeClr val="bg1"/>
                </a:solidFill>
                <a:latin typeface="+mn-ea"/>
              </a:rPr>
              <a:t>常用参数及说明如下表所示</a:t>
            </a:r>
          </a:p>
        </p:txBody>
      </p:sp>
    </p:spTree>
    <p:extLst>
      <p:ext uri="{BB962C8B-B14F-4D97-AF65-F5344CB8AC3E}">
        <p14:creationId xmlns:p14="http://schemas.microsoft.com/office/powerpoint/2010/main" val="4214332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A295B1AA-1BCA-48CC-8BF9-9C886ACBD49F}"/>
              </a:ext>
            </a:extLst>
          </p:cNvPr>
          <p:cNvSpPr txBox="1"/>
          <p:nvPr/>
        </p:nvSpPr>
        <p:spPr>
          <a:xfrm>
            <a:off x="1360028" y="1212086"/>
            <a:ext cx="9388212" cy="50783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dirty="0">
                <a:solidFill>
                  <a:schemeClr val="bg1"/>
                </a:solidFill>
              </a:rPr>
              <a:t>data = pd.read_excel(</a:t>
            </a:r>
            <a:r>
              <a:rPr lang="en-US" altLang="zh-CN" b="1" dirty="0">
                <a:solidFill>
                  <a:srgbClr val="61D6FE"/>
                </a:solidFill>
              </a:rPr>
              <a:t>'beijing.xlsx</a:t>
            </a:r>
            <a:r>
              <a:rPr lang="en-US" altLang="zh-CN" b="1" dirty="0">
                <a:solidFill>
                  <a:schemeClr val="bg1"/>
                </a:solidFill>
              </a:rPr>
              <a:t>'</a:t>
            </a:r>
            <a:r>
              <a:rPr lang="en-US" altLang="zh-CN" dirty="0">
                <a:solidFill>
                  <a:schemeClr val="bg1"/>
                </a:solidFill>
              </a:rPr>
              <a:t>,</a:t>
            </a:r>
            <a:r>
              <a:rPr lang="en-US" altLang="zh-CN" dirty="0">
                <a:solidFill>
                  <a:srgbClr val="92D050"/>
                </a:solidFill>
              </a:rPr>
              <a:t>encoding</a:t>
            </a:r>
            <a:r>
              <a:rPr lang="en-US" altLang="zh-CN" dirty="0">
                <a:solidFill>
                  <a:schemeClr val="bg1"/>
                </a:solidFill>
              </a:rPr>
              <a:t> = </a:t>
            </a:r>
            <a:r>
              <a:rPr lang="en-US" altLang="zh-CN" b="1" dirty="0">
                <a:solidFill>
                  <a:schemeClr val="bg1"/>
                </a:solidFill>
              </a:rPr>
              <a:t>'</a:t>
            </a:r>
            <a:r>
              <a:rPr lang="en-US" altLang="zh-CN" b="1" dirty="0">
                <a:solidFill>
                  <a:srgbClr val="61D6FE"/>
                </a:solidFill>
              </a:rPr>
              <a:t>gbk</a:t>
            </a:r>
            <a:r>
              <a:rPr lang="en-US" altLang="zh-CN" b="1" dirty="0">
                <a:solidFill>
                  <a:schemeClr val="bg1"/>
                </a:solidFill>
              </a:rPr>
              <a:t>'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en-US" altLang="zh-CN" dirty="0">
                <a:solidFill>
                  <a:schemeClr val="bg1"/>
                </a:solidFill>
              </a:rPr>
              <a:t>date = data[</a:t>
            </a:r>
            <a:r>
              <a:rPr lang="en-US" altLang="zh-CN" b="1" dirty="0">
                <a:solidFill>
                  <a:schemeClr val="bg1"/>
                </a:solidFill>
              </a:rPr>
              <a:t>'</a:t>
            </a:r>
            <a:r>
              <a:rPr lang="en-US" altLang="zh-CN" b="1" dirty="0">
                <a:solidFill>
                  <a:srgbClr val="61D6FE"/>
                </a:solidFill>
              </a:rPr>
              <a:t>Date</a:t>
            </a:r>
            <a:r>
              <a:rPr lang="en-US" altLang="zh-CN" b="1" dirty="0">
                <a:solidFill>
                  <a:schemeClr val="bg1"/>
                </a:solidFill>
              </a:rPr>
              <a:t>'</a:t>
            </a:r>
            <a:r>
              <a:rPr lang="en-US" altLang="zh-CN" dirty="0">
                <a:solidFill>
                  <a:schemeClr val="bg1"/>
                </a:solidFill>
              </a:rPr>
              <a:t>]</a:t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en-US" altLang="zh-CN" dirty="0">
                <a:solidFill>
                  <a:schemeClr val="bg1"/>
                </a:solidFill>
              </a:rPr>
              <a:t>values = data[</a:t>
            </a:r>
            <a:r>
              <a:rPr lang="en-US" altLang="zh-CN" b="1" dirty="0">
                <a:solidFill>
                  <a:schemeClr val="bg1"/>
                </a:solidFill>
              </a:rPr>
              <a:t>'</a:t>
            </a:r>
            <a:r>
              <a:rPr lang="en-US" altLang="zh-CN" b="1" dirty="0">
                <a:solidFill>
                  <a:srgbClr val="61D6FE"/>
                </a:solidFill>
              </a:rPr>
              <a:t>Count</a:t>
            </a:r>
            <a:r>
              <a:rPr lang="en-US" altLang="zh-CN" b="1" dirty="0">
                <a:solidFill>
                  <a:schemeClr val="bg1"/>
                </a:solidFill>
              </a:rPr>
              <a:t>'</a:t>
            </a:r>
            <a:r>
              <a:rPr lang="en-US" altLang="zh-CN" dirty="0">
                <a:solidFill>
                  <a:schemeClr val="bg1"/>
                </a:solidFill>
              </a:rPr>
              <a:t>]</a:t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en-US" altLang="zh-CN" dirty="0">
                <a:solidFill>
                  <a:schemeClr val="bg1"/>
                </a:solidFill>
              </a:rPr>
              <a:t>plt.figure(</a:t>
            </a:r>
            <a:r>
              <a:rPr lang="en-US" altLang="zh-CN" dirty="0">
                <a:solidFill>
                  <a:srgbClr val="92D050"/>
                </a:solidFill>
              </a:rPr>
              <a:t>figsize</a:t>
            </a:r>
            <a:r>
              <a:rPr lang="en-US" altLang="zh-CN" dirty="0">
                <a:solidFill>
                  <a:schemeClr val="bg1"/>
                </a:solidFill>
              </a:rPr>
              <a:t>=(</a:t>
            </a:r>
            <a:r>
              <a:rPr lang="en-US" altLang="zh-CN" dirty="0">
                <a:solidFill>
                  <a:srgbClr val="FFC000"/>
                </a:solidFill>
              </a:rPr>
              <a:t>8,7</a:t>
            </a:r>
            <a:r>
              <a:rPr lang="en-US" altLang="zh-CN" dirty="0">
                <a:solidFill>
                  <a:schemeClr val="bg1"/>
                </a:solidFill>
              </a:rPr>
              <a:t>))</a:t>
            </a:r>
            <a:r>
              <a:rPr lang="en-US" altLang="zh-CN" i="1" dirty="0">
                <a:solidFill>
                  <a:schemeClr val="bg1"/>
                </a:solidFill>
              </a:rPr>
              <a:t>## </a:t>
            </a:r>
            <a:r>
              <a:rPr lang="zh-CN" altLang="en-US" i="1" dirty="0">
                <a:solidFill>
                  <a:schemeClr val="bg1"/>
                </a:solidFill>
              </a:rPr>
              <a:t>设置画布</a:t>
            </a:r>
            <a:br>
              <a:rPr lang="zh-CN" altLang="en-US" i="1" dirty="0">
                <a:solidFill>
                  <a:schemeClr val="bg1"/>
                </a:solidFill>
              </a:rPr>
            </a:br>
            <a:r>
              <a:rPr lang="en-US" altLang="zh-CN" dirty="0">
                <a:solidFill>
                  <a:schemeClr val="bg1"/>
                </a:solidFill>
              </a:rPr>
              <a:t>plt.bar(date,values,</a:t>
            </a:r>
            <a:r>
              <a:rPr lang="en-US" altLang="zh-CN" dirty="0">
                <a:solidFill>
                  <a:srgbClr val="92D050"/>
                </a:solidFill>
              </a:rPr>
              <a:t>color </a:t>
            </a:r>
            <a:r>
              <a:rPr lang="en-US" altLang="zh-CN" dirty="0">
                <a:solidFill>
                  <a:schemeClr val="bg1"/>
                </a:solidFill>
              </a:rPr>
              <a:t>= </a:t>
            </a:r>
            <a:r>
              <a:rPr lang="en-US" altLang="zh-CN" b="1" dirty="0">
                <a:solidFill>
                  <a:schemeClr val="bg1"/>
                </a:solidFill>
              </a:rPr>
              <a:t>'</a:t>
            </a:r>
            <a:r>
              <a:rPr lang="en-US" altLang="zh-CN" b="1" dirty="0">
                <a:solidFill>
                  <a:srgbClr val="61D6FE"/>
                </a:solidFill>
              </a:rPr>
              <a:t>b</a:t>
            </a:r>
            <a:r>
              <a:rPr lang="en-US" altLang="zh-CN" b="1" dirty="0">
                <a:solidFill>
                  <a:schemeClr val="bg1"/>
                </a:solidFill>
              </a:rPr>
              <a:t>',</a:t>
            </a:r>
            <a:r>
              <a:rPr lang="en-US" altLang="zh-CN" dirty="0">
                <a:solidFill>
                  <a:srgbClr val="92D050"/>
                </a:solidFill>
              </a:rPr>
              <a:t>width</a:t>
            </a:r>
            <a:r>
              <a:rPr lang="en-US" altLang="zh-CN" dirty="0">
                <a:solidFill>
                  <a:schemeClr val="bg1"/>
                </a:solidFill>
              </a:rPr>
              <a:t>=</a:t>
            </a:r>
            <a:r>
              <a:rPr lang="en-US" altLang="zh-CN" dirty="0">
                <a:solidFill>
                  <a:srgbClr val="FFC000"/>
                </a:solidFill>
              </a:rPr>
              <a:t>0.5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en-US" altLang="zh-CN" dirty="0">
                <a:solidFill>
                  <a:schemeClr val="bg1"/>
                </a:solidFill>
              </a:rPr>
              <a:t>plt.xlabel(</a:t>
            </a:r>
            <a:r>
              <a:rPr lang="en-US" altLang="zh-CN" b="1" dirty="0">
                <a:solidFill>
                  <a:schemeClr val="bg1"/>
                </a:solidFill>
              </a:rPr>
              <a:t>'</a:t>
            </a:r>
            <a:r>
              <a:rPr lang="en-US" altLang="zh-CN" b="1" dirty="0">
                <a:solidFill>
                  <a:srgbClr val="61D6FE"/>
                </a:solidFill>
              </a:rPr>
              <a:t>Date</a:t>
            </a:r>
            <a:r>
              <a:rPr lang="en-US" altLang="zh-CN" b="1" dirty="0">
                <a:solidFill>
                  <a:schemeClr val="bg1"/>
                </a:solidFill>
              </a:rPr>
              <a:t>'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r>
              <a:rPr lang="en-US" altLang="zh-CN" i="1" dirty="0">
                <a:solidFill>
                  <a:schemeClr val="bg1"/>
                </a:solidFill>
              </a:rPr>
              <a:t>## </a:t>
            </a:r>
            <a:r>
              <a:rPr lang="zh-CN" altLang="en-US" i="1" dirty="0">
                <a:solidFill>
                  <a:schemeClr val="bg1"/>
                </a:solidFill>
              </a:rPr>
              <a:t>添加</a:t>
            </a:r>
            <a:r>
              <a:rPr lang="en-US" altLang="zh-CN" i="1" dirty="0">
                <a:solidFill>
                  <a:schemeClr val="bg1"/>
                </a:solidFill>
              </a:rPr>
              <a:t>x</a:t>
            </a:r>
            <a:r>
              <a:rPr lang="zh-CN" altLang="en-US" i="1" dirty="0">
                <a:solidFill>
                  <a:schemeClr val="bg1"/>
                </a:solidFill>
              </a:rPr>
              <a:t>轴名称</a:t>
            </a:r>
            <a:br>
              <a:rPr lang="zh-CN" altLang="en-US" i="1" dirty="0">
                <a:solidFill>
                  <a:schemeClr val="bg1"/>
                </a:solidFill>
              </a:rPr>
            </a:br>
            <a:r>
              <a:rPr lang="en-US" altLang="zh-CN" dirty="0">
                <a:solidFill>
                  <a:schemeClr val="bg1"/>
                </a:solidFill>
              </a:rPr>
              <a:t>plt.ylabel(</a:t>
            </a:r>
            <a:r>
              <a:rPr lang="en-US" altLang="zh-CN" b="1" dirty="0">
                <a:solidFill>
                  <a:schemeClr val="bg1"/>
                </a:solidFill>
              </a:rPr>
              <a:t>'</a:t>
            </a:r>
            <a:r>
              <a:rPr lang="en-US" altLang="zh-CN" b="1" dirty="0">
                <a:solidFill>
                  <a:srgbClr val="61D6FE"/>
                </a:solidFill>
              </a:rPr>
              <a:t>Count</a:t>
            </a:r>
            <a:r>
              <a:rPr lang="en-US" altLang="zh-CN" b="1" dirty="0">
                <a:solidFill>
                  <a:schemeClr val="bg1"/>
                </a:solidFill>
              </a:rPr>
              <a:t>'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r>
              <a:rPr lang="en-US" altLang="zh-CN" i="1" dirty="0">
                <a:solidFill>
                  <a:schemeClr val="bg1"/>
                </a:solidFill>
              </a:rPr>
              <a:t>## </a:t>
            </a:r>
            <a:r>
              <a:rPr lang="zh-CN" altLang="en-US" i="1" dirty="0">
                <a:solidFill>
                  <a:schemeClr val="bg1"/>
                </a:solidFill>
              </a:rPr>
              <a:t>添加</a:t>
            </a:r>
            <a:r>
              <a:rPr lang="en-US" altLang="zh-CN" i="1" dirty="0">
                <a:solidFill>
                  <a:schemeClr val="bg1"/>
                </a:solidFill>
              </a:rPr>
              <a:t>y</a:t>
            </a:r>
            <a:r>
              <a:rPr lang="zh-CN" altLang="en-US" i="1" dirty="0">
                <a:solidFill>
                  <a:schemeClr val="bg1"/>
                </a:solidFill>
              </a:rPr>
              <a:t>轴名称</a:t>
            </a:r>
            <a:br>
              <a:rPr lang="zh-CN" altLang="en-US" i="1" dirty="0">
                <a:solidFill>
                  <a:schemeClr val="bg1"/>
                </a:solidFill>
              </a:rPr>
            </a:br>
            <a:r>
              <a:rPr lang="en-US" altLang="zh-CN" dirty="0">
                <a:solidFill>
                  <a:schemeClr val="bg1"/>
                </a:solidFill>
              </a:rPr>
              <a:t>plt.xticks(date)</a:t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en-US" altLang="zh-CN" dirty="0">
                <a:solidFill>
                  <a:schemeClr val="bg1"/>
                </a:solidFill>
              </a:rPr>
              <a:t>plt.yticks([</a:t>
            </a:r>
            <a:r>
              <a:rPr lang="en-US" altLang="zh-CN" dirty="0">
                <a:solidFill>
                  <a:srgbClr val="FFC000"/>
                </a:solidFill>
              </a:rPr>
              <a:t>0,100,200,300,400,500</a:t>
            </a:r>
            <a:r>
              <a:rPr lang="en-US" altLang="zh-CN" dirty="0">
                <a:solidFill>
                  <a:schemeClr val="bg1"/>
                </a:solidFill>
              </a:rPr>
              <a:t>])</a:t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en-US" altLang="zh-CN" dirty="0">
                <a:solidFill>
                  <a:schemeClr val="bg1"/>
                </a:solidFill>
              </a:rPr>
              <a:t>plt.title(</a:t>
            </a:r>
            <a:r>
              <a:rPr lang="en-US" altLang="zh-CN" b="1" dirty="0">
                <a:solidFill>
                  <a:schemeClr val="bg1"/>
                </a:solidFill>
              </a:rPr>
              <a:t>'</a:t>
            </a:r>
            <a:r>
              <a:rPr lang="en-US" altLang="zh-CN" b="1" dirty="0">
                <a:solidFill>
                  <a:srgbClr val="61D6FE"/>
                </a:solidFill>
              </a:rPr>
              <a:t>Beijing</a:t>
            </a:r>
            <a:r>
              <a:rPr lang="en-US" altLang="zh-CN" b="1" dirty="0">
                <a:solidFill>
                  <a:schemeClr val="bg1"/>
                </a:solidFill>
              </a:rPr>
              <a:t>'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r>
              <a:rPr lang="en-US" altLang="zh-CN" i="1" dirty="0">
                <a:solidFill>
                  <a:schemeClr val="bg1"/>
                </a:solidFill>
              </a:rPr>
              <a:t>## </a:t>
            </a:r>
            <a:r>
              <a:rPr lang="zh-CN" altLang="en-US" i="1" dirty="0">
                <a:solidFill>
                  <a:schemeClr val="bg1"/>
                </a:solidFill>
              </a:rPr>
              <a:t>添加图表标题</a:t>
            </a:r>
            <a:br>
              <a:rPr lang="zh-CN" altLang="en-US" i="1" dirty="0">
                <a:solidFill>
                  <a:schemeClr val="bg1"/>
                </a:solidFill>
              </a:rPr>
            </a:br>
            <a:r>
              <a:rPr lang="en-US" altLang="zh-CN" dirty="0">
                <a:solidFill>
                  <a:schemeClr val="bg1"/>
                </a:solidFill>
              </a:rPr>
              <a:t>plt.savefig(</a:t>
            </a:r>
            <a:r>
              <a:rPr lang="en-US" altLang="zh-CN" b="1" dirty="0">
                <a:solidFill>
                  <a:schemeClr val="bg1"/>
                </a:solidFill>
              </a:rPr>
              <a:t>'</a:t>
            </a:r>
            <a:r>
              <a:rPr lang="en-US" altLang="zh-CN" b="1" dirty="0">
                <a:solidFill>
                  <a:srgbClr val="61D6FE"/>
                </a:solidFill>
              </a:rPr>
              <a:t>tmp/bar.jpg</a:t>
            </a:r>
            <a:r>
              <a:rPr lang="en-US" altLang="zh-CN" b="1" dirty="0">
                <a:solidFill>
                  <a:schemeClr val="bg1"/>
                </a:solidFill>
              </a:rPr>
              <a:t>'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en-US" altLang="zh-CN" dirty="0">
                <a:solidFill>
                  <a:schemeClr val="bg1"/>
                </a:solidFill>
              </a:rPr>
              <a:t>plt.show()</a:t>
            </a:r>
            <a:endParaRPr kumimoji="1" lang="zh-CN" altLang="en-US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4946B54-414E-42B0-BF03-E88E0C52398D}"/>
              </a:ext>
            </a:extLst>
          </p:cNvPr>
          <p:cNvSpPr txBox="1"/>
          <p:nvPr/>
        </p:nvSpPr>
        <p:spPr>
          <a:xfrm>
            <a:off x="215842" y="179921"/>
            <a:ext cx="2679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>
              <a:buClr>
                <a:srgbClr val="000066"/>
              </a:buClr>
              <a:defRPr/>
            </a:pPr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柱图</a:t>
            </a:r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26596400-F0FE-4D24-9223-EEB553D84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183" y="1212085"/>
            <a:ext cx="2914056" cy="5078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10739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73755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42821" cy="641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8000" b="1" dirty="0">
                <a:solidFill>
                  <a:srgbClr val="01E2BC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4375174" y="2732314"/>
            <a:ext cx="66972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6600" b="1" dirty="0">
                <a:latin typeface="+mn-lt"/>
                <a:ea typeface="+mn-ea"/>
                <a:cs typeface="+mn-ea"/>
                <a:sym typeface="Arial" panose="020B0604020202020204" pitchFamily="34" charset="0"/>
              </a:rPr>
              <a:t>饼图</a:t>
            </a:r>
            <a:endParaRPr lang="en-US" altLang="zh-CN" sz="6600" b="1" dirty="0">
              <a:latin typeface="+mn-lt"/>
              <a:ea typeface="+mn-ea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26" name="Straight Connector 4"/>
          <p:cNvCxnSpPr/>
          <p:nvPr/>
        </p:nvCxnSpPr>
        <p:spPr>
          <a:xfrm>
            <a:off x="4587388" y="4009845"/>
            <a:ext cx="6056389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0172F232-689C-4BA2-B576-DD74B58440B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/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62333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pucbz0z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200" dirty="0" smtClean="0">
            <a:solidFill>
              <a:schemeClr val="bg1"/>
            </a:solidFill>
            <a:latin typeface="印品黑体" panose="00000500000000000000" pitchFamily="2" charset="-122"/>
            <a:ea typeface="印品黑体" panose="00000500000000000000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3107</TotalTime>
  <Words>844</Words>
  <Application>Microsoft Office PowerPoint</Application>
  <PresentationFormat>宽屏</PresentationFormat>
  <Paragraphs>75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等线</vt:lpstr>
      <vt:lpstr>微软雅黑</vt:lpstr>
      <vt:lpstr>印品黑体</vt:lpstr>
      <vt:lpstr>Arial</vt:lpstr>
      <vt:lpstr>Impact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苧 王</dc:creator>
  <cp:lastModifiedBy>hemeng1120@qq.com</cp:lastModifiedBy>
  <cp:revision>151</cp:revision>
  <dcterms:created xsi:type="dcterms:W3CDTF">2019-06-28T03:13:00Z</dcterms:created>
  <dcterms:modified xsi:type="dcterms:W3CDTF">2024-03-13T18:03:08Z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